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3.xml" ContentType="application/vnd.openxmlformats-officedocument.theme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7"/>
  </p:notesMasterIdLst>
  <p:sldIdLst>
    <p:sldId id="261" r:id="rId3"/>
    <p:sldId id="317" r:id="rId4"/>
    <p:sldId id="256" r:id="rId5"/>
    <p:sldId id="257" r:id="rId6"/>
    <p:sldId id="342" r:id="rId7"/>
    <p:sldId id="343" r:id="rId8"/>
    <p:sldId id="297" r:id="rId9"/>
    <p:sldId id="363" r:id="rId10"/>
    <p:sldId id="294" r:id="rId11"/>
    <p:sldId id="344" r:id="rId12"/>
    <p:sldId id="270" r:id="rId13"/>
    <p:sldId id="283" r:id="rId14"/>
    <p:sldId id="345" r:id="rId15"/>
    <p:sldId id="260" r:id="rId16"/>
    <p:sldId id="271" r:id="rId17"/>
    <p:sldId id="300" r:id="rId18"/>
    <p:sldId id="295" r:id="rId19"/>
    <p:sldId id="301" r:id="rId20"/>
    <p:sldId id="291" r:id="rId21"/>
    <p:sldId id="302" r:id="rId22"/>
    <p:sldId id="299" r:id="rId23"/>
    <p:sldId id="266" r:id="rId24"/>
    <p:sldId id="290" r:id="rId25"/>
    <p:sldId id="26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EBF5"/>
    <a:srgbClr val="90CAA2"/>
    <a:srgbClr val="F2F2F2"/>
    <a:srgbClr val="F1F2F3"/>
    <a:srgbClr val="58B073"/>
    <a:srgbClr val="74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0" autoAdjust="0"/>
    <p:restoredTop sz="94257" autoAdjust="0"/>
  </p:normalViewPr>
  <p:slideViewPr>
    <p:cSldViewPr snapToGrid="0">
      <p:cViewPr>
        <p:scale>
          <a:sx n="90" d="100"/>
          <a:sy n="90" d="100"/>
        </p:scale>
        <p:origin x="24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 algn="ctr">
              <a:defRPr sz="3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12B3D-70F7-4AAE-A43A-7FAD49BC8B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6D8CB-0F21-4A1D-A350-25E7E93A2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tags" Target="../tags/tag38.xml"/><Relationship Id="rId7" Type="http://schemas.openxmlformats.org/officeDocument/2006/relationships/image" Target="../media/image13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3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15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1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14.jpeg"/><Relationship Id="rId5" Type="http://schemas.openxmlformats.org/officeDocument/2006/relationships/tags" Target="../tags/tag44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23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tags" Target="../tags/tag52.xml"/><Relationship Id="rId7" Type="http://schemas.openxmlformats.org/officeDocument/2006/relationships/image" Target="../media/image6.jpe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4.xml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4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tags" Target="../tags/tag27.xml"/><Relationship Id="rId7" Type="http://schemas.openxmlformats.org/officeDocument/2006/relationships/image" Target="../media/image6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1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11.png"/><Relationship Id="rId5" Type="http://schemas.openxmlformats.org/officeDocument/2006/relationships/tags" Target="../tags/tag33.xml"/><Relationship Id="rId10" Type="http://schemas.openxmlformats.org/officeDocument/2006/relationships/image" Target="../media/image10.png"/><Relationship Id="rId4" Type="http://schemas.openxmlformats.org/officeDocument/2006/relationships/tags" Target="../tags/tag32.xml"/><Relationship Id="rId9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5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文本框 2"/>
          <p:cNvSpPr txBox="1"/>
          <p:nvPr/>
        </p:nvSpPr>
        <p:spPr>
          <a:xfrm>
            <a:off x="9144000" y="-520934"/>
            <a:ext cx="200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即将播出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7145" y="0"/>
            <a:ext cx="12192000" cy="68662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66255"/>
          </a:xfrm>
          <a:prstGeom prst="rect">
            <a:avLst/>
          </a:prstGeom>
        </p:spPr>
      </p:pic>
      <p:pic>
        <p:nvPicPr>
          <p:cNvPr id="104" name="图片 103"/>
          <p:cNvPicPr/>
          <p:nvPr>
            <p:custDataLst>
              <p:tags r:id="rId2"/>
            </p:custDataLst>
          </p:nvPr>
        </p:nvPicPr>
        <p:blipFill>
          <a:blip r:embed="rId7">
            <a:alphaModFix amt="80000"/>
          </a:blip>
          <a:srcRect l="5" t="270" r="-62" b="28366"/>
          <a:stretch>
            <a:fillRect/>
          </a:stretch>
        </p:blipFill>
        <p:spPr>
          <a:xfrm>
            <a:off x="-7620" y="0"/>
            <a:ext cx="12200255" cy="5708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流程图: 过程 1"/>
          <p:cNvSpPr/>
          <p:nvPr/>
        </p:nvSpPr>
        <p:spPr>
          <a:xfrm>
            <a:off x="2714625" y="5229860"/>
            <a:ext cx="1948180" cy="412115"/>
          </a:xfrm>
          <a:prstGeom prst="flowChartProcess">
            <a:avLst/>
          </a:prstGeom>
          <a:gradFill>
            <a:gsLst>
              <a:gs pos="0">
                <a:schemeClr val="accent1"/>
              </a:gs>
              <a:gs pos="90000">
                <a:srgbClr val="376FFF">
                  <a:alpha val="100000"/>
                </a:srgbClr>
              </a:gs>
              <a:gs pos="100000">
                <a:srgbClr val="376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1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红色发展</a:t>
            </a:r>
            <a:endParaRPr lang="zh-CN" altLang="zh-CN" sz="2400" b="1" kern="1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华文中宋" panose="0201060004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流程图: 可选过程 14"/>
          <p:cNvSpPr/>
          <p:nvPr/>
        </p:nvSpPr>
        <p:spPr>
          <a:xfrm>
            <a:off x="1346199" y="2514600"/>
            <a:ext cx="2616200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有条件要上 没有条件也要创造条件上</a:t>
            </a:r>
          </a:p>
        </p:txBody>
      </p:sp>
      <p:sp>
        <p:nvSpPr>
          <p:cNvPr id="17" name="流程图: 可选过程 16"/>
          <p:cNvSpPr/>
          <p:nvPr/>
        </p:nvSpPr>
        <p:spPr>
          <a:xfrm>
            <a:off x="1346199" y="1245418"/>
            <a:ext cx="2616200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陆油相生理论</a:t>
            </a:r>
          </a:p>
        </p:txBody>
      </p:sp>
      <p:sp>
        <p:nvSpPr>
          <p:cNvPr id="18" name="流程图: 可选过程 17"/>
          <p:cNvSpPr/>
          <p:nvPr/>
        </p:nvSpPr>
        <p:spPr>
          <a:xfrm>
            <a:off x="1346199" y="3769665"/>
            <a:ext cx="2616200" cy="70264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实事求是 艰苦奋斗</a:t>
            </a:r>
          </a:p>
        </p:txBody>
      </p:sp>
      <p:sp>
        <p:nvSpPr>
          <p:cNvPr id="19" name="流程图: 可选过程 18"/>
          <p:cNvSpPr/>
          <p:nvPr/>
        </p:nvSpPr>
        <p:spPr>
          <a:xfrm>
            <a:off x="5874382" y="1261239"/>
            <a:ext cx="4692017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新能源和数字能源管理领域的布局</a:t>
            </a:r>
          </a:p>
        </p:txBody>
      </p:sp>
      <p:sp>
        <p:nvSpPr>
          <p:cNvPr id="21" name="流程图: 可选过程 20"/>
          <p:cNvSpPr/>
          <p:nvPr/>
        </p:nvSpPr>
        <p:spPr>
          <a:xfrm>
            <a:off x="5874381" y="2519729"/>
            <a:ext cx="4692017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新能源汽车和能源互联网企业</a:t>
            </a:r>
          </a:p>
        </p:txBody>
      </p:sp>
      <p:sp>
        <p:nvSpPr>
          <p:cNvPr id="22" name="流程图: 可选过程 21"/>
          <p:cNvSpPr/>
          <p:nvPr/>
        </p:nvSpPr>
        <p:spPr>
          <a:xfrm>
            <a:off x="5883594" y="3792109"/>
            <a:ext cx="4692017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全球领先的新能源汽车动力电池</a:t>
            </a:r>
          </a:p>
        </p:txBody>
      </p:sp>
      <p:sp>
        <p:nvSpPr>
          <p:cNvPr id="5" name="矩形 4"/>
          <p:cNvSpPr/>
          <p:nvPr/>
        </p:nvSpPr>
        <p:spPr>
          <a:xfrm>
            <a:off x="2714625" y="5641975"/>
            <a:ext cx="9477375" cy="1022985"/>
          </a:xfrm>
          <a:prstGeom prst="rect">
            <a:avLst/>
          </a:prstGeom>
          <a:gradFill>
            <a:gsLst>
              <a:gs pos="0">
                <a:srgbClr val="F1F2F3"/>
              </a:gs>
              <a:gs pos="86000">
                <a:srgbClr val="F2F2F2"/>
              </a:gs>
              <a:gs pos="100000">
                <a:schemeClr val="bg1"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800" b="1" dirty="0">
                <a:ln w="0"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变的是能源结构不变的是红色精神</a:t>
            </a:r>
          </a:p>
        </p:txBody>
      </p:sp>
      <p:pic>
        <p:nvPicPr>
          <p:cNvPr id="11" name="图片 10" descr="201925247-1-30064_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5100" y="5229860"/>
            <a:ext cx="2549525" cy="1437640"/>
          </a:xfrm>
          <a:prstGeom prst="rect">
            <a:avLst/>
          </a:prstGeom>
          <a:effectLst/>
        </p:spPr>
      </p:pic>
      <p:sp>
        <p:nvSpPr>
          <p:cNvPr id="12" name="流程图: 过程 11"/>
          <p:cNvSpPr/>
          <p:nvPr>
            <p:custDataLst>
              <p:tags r:id="rId4"/>
            </p:custDataLst>
          </p:nvPr>
        </p:nvSpPr>
        <p:spPr>
          <a:xfrm>
            <a:off x="-2" y="0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4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传统能源背景 的图像结果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6063" y="0"/>
            <a:ext cx="17401520" cy="69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3"/>
          <a:stretch>
            <a:fillRect/>
          </a:stretch>
        </p:blipFill>
        <p:spPr>
          <a:xfrm>
            <a:off x="0" y="5461866"/>
            <a:ext cx="12192000" cy="1450928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36600" y="5410541"/>
            <a:ext cx="10688320" cy="1069634"/>
            <a:chOff x="736600" y="5410541"/>
            <a:chExt cx="10688320" cy="1069634"/>
          </a:xfrm>
        </p:grpSpPr>
        <p:sp>
          <p:nvSpPr>
            <p:cNvPr id="2" name="流程图: 过程 1"/>
            <p:cNvSpPr/>
            <p:nvPr>
              <p:custDataLst>
                <p:tags r:id="rId5"/>
              </p:custDataLst>
            </p:nvPr>
          </p:nvSpPr>
          <p:spPr>
            <a:xfrm>
              <a:off x="736600" y="5413917"/>
              <a:ext cx="2438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传统能源</a:t>
              </a:r>
              <a:endParaRPr lang="en-US" altLang="zh-CN" sz="36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" name="流程图: 过程 2"/>
            <p:cNvSpPr/>
            <p:nvPr>
              <p:custDataLst>
                <p:tags r:id="rId6"/>
              </p:custDataLst>
            </p:nvPr>
          </p:nvSpPr>
          <p:spPr>
            <a:xfrm>
              <a:off x="3175000" y="5413917"/>
              <a:ext cx="215900" cy="673100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过程 9"/>
            <p:cNvSpPr/>
            <p:nvPr>
              <p:custDataLst>
                <p:tags r:id="rId7"/>
              </p:custDataLst>
            </p:nvPr>
          </p:nvSpPr>
          <p:spPr>
            <a:xfrm>
              <a:off x="9480884" y="5410541"/>
              <a:ext cx="215900" cy="796384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过程 13"/>
            <p:cNvSpPr/>
            <p:nvPr/>
          </p:nvSpPr>
          <p:spPr>
            <a:xfrm>
              <a:off x="736600" y="6087110"/>
              <a:ext cx="10688320" cy="39306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北京时间 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7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00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  </a:t>
              </a:r>
            </a:p>
          </p:txBody>
        </p:sp>
        <p:sp>
          <p:nvSpPr>
            <p:cNvPr id="5" name="流程图: 过程 4"/>
            <p:cNvSpPr/>
            <p:nvPr>
              <p:custDataLst>
                <p:tags r:id="rId8"/>
              </p:custDataLst>
            </p:nvPr>
          </p:nvSpPr>
          <p:spPr>
            <a:xfrm>
              <a:off x="3390899" y="5417091"/>
              <a:ext cx="4793949" cy="66972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石油涌动 国脉昌盛</a:t>
              </a:r>
            </a:p>
          </p:txBody>
        </p:sp>
        <p:sp>
          <p:nvSpPr>
            <p:cNvPr id="6" name="流程图: 过程 5"/>
            <p:cNvSpPr/>
            <p:nvPr>
              <p:custDataLst>
                <p:tags r:id="rId9"/>
              </p:custDataLst>
            </p:nvPr>
          </p:nvSpPr>
          <p:spPr>
            <a:xfrm>
              <a:off x="8185484" y="5410541"/>
              <a:ext cx="1295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直播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697085" y="5410835"/>
              <a:ext cx="1727200" cy="6731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DJ204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0105" y="266065"/>
            <a:ext cx="10280650" cy="5047978"/>
            <a:chOff x="840105" y="266065"/>
            <a:chExt cx="10280650" cy="5047978"/>
          </a:xfrm>
        </p:grpSpPr>
        <p:grpSp>
          <p:nvGrpSpPr>
            <p:cNvPr id="15" name="组合 14"/>
            <p:cNvGrpSpPr/>
            <p:nvPr/>
          </p:nvGrpSpPr>
          <p:grpSpPr>
            <a:xfrm>
              <a:off x="840105" y="266065"/>
              <a:ext cx="10280650" cy="5023623"/>
              <a:chOff x="840105" y="266065"/>
              <a:chExt cx="10280650" cy="5023623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840105" y="266065"/>
                <a:ext cx="10280650" cy="4192270"/>
                <a:chOff x="840105" y="266065"/>
                <a:chExt cx="10280650" cy="4192270"/>
              </a:xfrm>
            </p:grpSpPr>
            <p:pic>
              <p:nvPicPr>
                <p:cNvPr id="8" name="图片 7" descr="屏幕截图 2024-04-21 21435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0105" y="266065"/>
                  <a:ext cx="2969260" cy="4192270"/>
                </a:xfrm>
                <a:prstGeom prst="rect">
                  <a:avLst/>
                </a:prstGeom>
              </p:spPr>
            </p:pic>
            <p:pic>
              <p:nvPicPr>
                <p:cNvPr id="9" name="图片 8" descr="屏幕截图 2024-04-21 214443"/>
                <p:cNvPicPr>
                  <a:picLocks noChangeAspect="1"/>
                </p:cNvPicPr>
                <p:nvPr/>
              </p:nvPicPr>
              <p:blipFill rotWithShape="1">
                <a:blip r:embed="rId14"/>
                <a:srcRect b="10543"/>
                <a:stretch>
                  <a:fillRect/>
                </a:stretch>
              </p:blipFill>
              <p:spPr>
                <a:xfrm>
                  <a:off x="4368800" y="325120"/>
                  <a:ext cx="3224530" cy="4133215"/>
                </a:xfrm>
                <a:prstGeom prst="rect">
                  <a:avLst/>
                </a:prstGeom>
              </p:spPr>
            </p:pic>
            <p:pic>
              <p:nvPicPr>
                <p:cNvPr id="11" name="图片 10" descr="屏幕截图 2024-04-21 214746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b="11277"/>
                <a:stretch>
                  <a:fillRect/>
                </a:stretch>
              </p:blipFill>
              <p:spPr>
                <a:xfrm>
                  <a:off x="8079105" y="325120"/>
                  <a:ext cx="3041650" cy="4133215"/>
                </a:xfrm>
                <a:prstGeom prst="rect">
                  <a:avLst/>
                </a:prstGeom>
              </p:spPr>
            </p:pic>
          </p:grpSp>
          <p:sp>
            <p:nvSpPr>
              <p:cNvPr id="12" name="文本框 1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504462" y="4581802"/>
                <a:ext cx="188643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李四光</a:t>
                </a:r>
              </a:p>
            </p:txBody>
          </p:sp>
        </p:grpSp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5228097" y="4606157"/>
              <a:ext cx="21561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王进喜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3"/>
              </p:custDataLst>
            </p:nvPr>
          </p:nvSpPr>
          <p:spPr>
            <a:xfrm>
              <a:off x="8833184" y="4564635"/>
              <a:ext cx="19633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焦裕禄</a:t>
              </a:r>
            </a:p>
          </p:txBody>
        </p:sp>
      </p:grpSp>
      <p:sp>
        <p:nvSpPr>
          <p:cNvPr id="20" name="流程图: 过程 19"/>
          <p:cNvSpPr/>
          <p:nvPr>
            <p:custDataLst>
              <p:tags r:id="rId1"/>
            </p:custDataLst>
          </p:nvPr>
        </p:nvSpPr>
        <p:spPr>
          <a:xfrm>
            <a:off x="-2" y="0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4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数据丨2017年全球传统能源电力报告 - 知乎"/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2" y="-96242"/>
            <a:ext cx="12250103" cy="817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3"/>
          <a:stretch>
            <a:fillRect/>
          </a:stretch>
        </p:blipFill>
        <p:spPr>
          <a:xfrm>
            <a:off x="0" y="5407072"/>
            <a:ext cx="12192000" cy="1450928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36600" y="5410541"/>
            <a:ext cx="10762615" cy="1069634"/>
            <a:chOff x="736600" y="5410541"/>
            <a:chExt cx="10762615" cy="1069634"/>
          </a:xfrm>
        </p:grpSpPr>
        <p:sp>
          <p:nvSpPr>
            <p:cNvPr id="2" name="流程图: 过程 1"/>
            <p:cNvSpPr/>
            <p:nvPr/>
          </p:nvSpPr>
          <p:spPr>
            <a:xfrm>
              <a:off x="736600" y="5413917"/>
              <a:ext cx="2438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新能源</a:t>
              </a:r>
            </a:p>
          </p:txBody>
        </p:sp>
        <p:sp>
          <p:nvSpPr>
            <p:cNvPr id="3" name="流程图: 过程 2"/>
            <p:cNvSpPr/>
            <p:nvPr/>
          </p:nvSpPr>
          <p:spPr>
            <a:xfrm>
              <a:off x="3175000" y="5413917"/>
              <a:ext cx="215900" cy="673100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过程 9"/>
            <p:cNvSpPr/>
            <p:nvPr/>
          </p:nvSpPr>
          <p:spPr>
            <a:xfrm>
              <a:off x="9480884" y="5410541"/>
              <a:ext cx="215900" cy="796384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流程图: 过程 13"/>
            <p:cNvSpPr/>
            <p:nvPr/>
          </p:nvSpPr>
          <p:spPr>
            <a:xfrm>
              <a:off x="736600" y="6087110"/>
              <a:ext cx="10762615" cy="39306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北京时间 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7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00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  </a:t>
              </a:r>
            </a:p>
          </p:txBody>
        </p:sp>
        <p:sp>
          <p:nvSpPr>
            <p:cNvPr id="5" name="流程图: 过程 4"/>
            <p:cNvSpPr/>
            <p:nvPr/>
          </p:nvSpPr>
          <p:spPr>
            <a:xfrm>
              <a:off x="3390899" y="5413916"/>
              <a:ext cx="4793949" cy="66972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绿色转型 光明未来</a:t>
              </a:r>
            </a:p>
          </p:txBody>
        </p:sp>
        <p:sp>
          <p:nvSpPr>
            <p:cNvPr id="6" name="流程图: 过程 5"/>
            <p:cNvSpPr/>
            <p:nvPr/>
          </p:nvSpPr>
          <p:spPr>
            <a:xfrm>
              <a:off x="8185484" y="5410541"/>
              <a:ext cx="1295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直播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697085" y="5410835"/>
              <a:ext cx="1801495" cy="6731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DJ204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824990" y="4394456"/>
            <a:ext cx="1029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华为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57147" y="4394456"/>
            <a:ext cx="1592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小米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085095" y="4394456"/>
            <a:ext cx="1879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宁德时代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1291590"/>
            <a:ext cx="3421380" cy="2399665"/>
          </a:xfrm>
          <a:prstGeom prst="rect">
            <a:avLst/>
          </a:prstGeom>
          <a:noFill/>
          <a:ln w="9525">
            <a:noFill/>
          </a:ln>
          <a:effectLst>
            <a:softEdge rad="254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505" y="1291590"/>
            <a:ext cx="3602355" cy="2399665"/>
          </a:xfrm>
          <a:prstGeom prst="rect">
            <a:avLst/>
          </a:prstGeom>
          <a:noFill/>
          <a:ln w="9525">
            <a:noFill/>
          </a:ln>
          <a:effectLst>
            <a:softEdge rad="25400"/>
          </a:effectLst>
        </p:spPr>
      </p:pic>
      <p:pic>
        <p:nvPicPr>
          <p:cNvPr id="21" name="图片 20"/>
          <p:cNvPicPr/>
          <p:nvPr/>
        </p:nvPicPr>
        <p:blipFill>
          <a:blip r:embed="rId7"/>
          <a:srcRect r="-1283" b="4868"/>
          <a:stretch>
            <a:fillRect/>
          </a:stretch>
        </p:blipFill>
        <p:spPr>
          <a:xfrm>
            <a:off x="8106410" y="1291590"/>
            <a:ext cx="3836670" cy="2399665"/>
          </a:xfrm>
          <a:prstGeom prst="rect">
            <a:avLst/>
          </a:prstGeom>
          <a:noFill/>
          <a:ln w="9525">
            <a:noFill/>
          </a:ln>
          <a:effectLst>
            <a:softEdge rad="25400"/>
          </a:effectLst>
        </p:spPr>
      </p:pic>
      <p:sp>
        <p:nvSpPr>
          <p:cNvPr id="8" name="流程图: 过程 7"/>
          <p:cNvSpPr/>
          <p:nvPr>
            <p:custDataLst>
              <p:tags r:id="rId1"/>
            </p:custDataLst>
          </p:nvPr>
        </p:nvSpPr>
        <p:spPr>
          <a:xfrm>
            <a:off x="-2" y="0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4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6625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5" y="0"/>
            <a:ext cx="12191365" cy="5696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流程图: 过程 1"/>
          <p:cNvSpPr/>
          <p:nvPr/>
        </p:nvSpPr>
        <p:spPr>
          <a:xfrm>
            <a:off x="2714625" y="5229860"/>
            <a:ext cx="1948180" cy="412115"/>
          </a:xfrm>
          <a:prstGeom prst="flowChartProcess">
            <a:avLst/>
          </a:prstGeom>
          <a:gradFill>
            <a:gsLst>
              <a:gs pos="0">
                <a:schemeClr val="accent1"/>
              </a:gs>
              <a:gs pos="90000">
                <a:srgbClr val="376FFF">
                  <a:alpha val="100000"/>
                </a:srgbClr>
              </a:gs>
              <a:gs pos="100000">
                <a:srgbClr val="376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1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华文中宋" panose="0201060004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中国特色</a:t>
            </a:r>
            <a:endParaRPr lang="zh-CN" altLang="zh-CN" sz="2400" b="1" kern="1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华文中宋" panose="0201060004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流程图: 可选过程 14"/>
          <p:cNvSpPr/>
          <p:nvPr/>
        </p:nvSpPr>
        <p:spPr>
          <a:xfrm>
            <a:off x="1346199" y="2514600"/>
            <a:ext cx="2616200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风能</a:t>
            </a:r>
          </a:p>
        </p:txBody>
      </p:sp>
      <p:sp>
        <p:nvSpPr>
          <p:cNvPr id="17" name="流程图: 可选过程 16"/>
          <p:cNvSpPr/>
          <p:nvPr/>
        </p:nvSpPr>
        <p:spPr>
          <a:xfrm>
            <a:off x="1346199" y="1245418"/>
            <a:ext cx="2616200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水能</a:t>
            </a:r>
          </a:p>
        </p:txBody>
      </p:sp>
      <p:sp>
        <p:nvSpPr>
          <p:cNvPr id="18" name="流程图: 可选过程 17"/>
          <p:cNvSpPr/>
          <p:nvPr/>
        </p:nvSpPr>
        <p:spPr>
          <a:xfrm>
            <a:off x="1346199" y="3783624"/>
            <a:ext cx="2616200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光能</a:t>
            </a:r>
          </a:p>
        </p:txBody>
      </p:sp>
      <p:sp>
        <p:nvSpPr>
          <p:cNvPr id="19" name="流程图: 可选过程 18"/>
          <p:cNvSpPr/>
          <p:nvPr/>
        </p:nvSpPr>
        <p:spPr>
          <a:xfrm>
            <a:off x="7950199" y="1261239"/>
            <a:ext cx="2616200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核能</a:t>
            </a:r>
          </a:p>
        </p:txBody>
      </p:sp>
      <p:sp>
        <p:nvSpPr>
          <p:cNvPr id="21" name="流程图: 可选过程 20"/>
          <p:cNvSpPr/>
          <p:nvPr/>
        </p:nvSpPr>
        <p:spPr>
          <a:xfrm>
            <a:off x="7950198" y="2519729"/>
            <a:ext cx="2616200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地热能</a:t>
            </a:r>
          </a:p>
        </p:txBody>
      </p:sp>
      <p:sp>
        <p:nvSpPr>
          <p:cNvPr id="22" name="流程图: 可选过程 21"/>
          <p:cNvSpPr/>
          <p:nvPr/>
        </p:nvSpPr>
        <p:spPr>
          <a:xfrm>
            <a:off x="7959411" y="3792109"/>
            <a:ext cx="2616200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生物质能</a:t>
            </a:r>
          </a:p>
        </p:txBody>
      </p:sp>
      <p:sp>
        <p:nvSpPr>
          <p:cNvPr id="5" name="矩形 4"/>
          <p:cNvSpPr/>
          <p:nvPr/>
        </p:nvSpPr>
        <p:spPr>
          <a:xfrm>
            <a:off x="2714625" y="5641975"/>
            <a:ext cx="9477375" cy="1022985"/>
          </a:xfrm>
          <a:prstGeom prst="rect">
            <a:avLst/>
          </a:prstGeom>
          <a:gradFill>
            <a:gsLst>
              <a:gs pos="0">
                <a:srgbClr val="F1F2F3"/>
              </a:gs>
              <a:gs pos="86000">
                <a:srgbClr val="F2F2F2"/>
              </a:gs>
              <a:gs pos="100000">
                <a:schemeClr val="bg1"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800" b="1" dirty="0">
                <a:ln w="0"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当今中国能源结构和发展中的特色</a:t>
            </a:r>
          </a:p>
        </p:txBody>
      </p:sp>
      <p:pic>
        <p:nvPicPr>
          <p:cNvPr id="11" name="图片 10" descr="201925247-1-30064_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5100" y="5229860"/>
            <a:ext cx="2549525" cy="1437640"/>
          </a:xfrm>
          <a:prstGeom prst="rect">
            <a:avLst/>
          </a:prstGeom>
          <a:effectLst/>
        </p:spPr>
      </p:pic>
      <p:sp>
        <p:nvSpPr>
          <p:cNvPr id="3" name="流程图: 过程 2"/>
          <p:cNvSpPr/>
          <p:nvPr/>
        </p:nvSpPr>
        <p:spPr>
          <a:xfrm>
            <a:off x="12842240" y="5975604"/>
            <a:ext cx="215900" cy="545870"/>
          </a:xfrm>
          <a:prstGeom prst="flowChartProcess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流程图: 可选过程 5"/>
          <p:cNvSpPr/>
          <p:nvPr/>
        </p:nvSpPr>
        <p:spPr>
          <a:xfrm>
            <a:off x="4965700" y="2514442"/>
            <a:ext cx="1917700" cy="82565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十四五</a:t>
            </a:r>
          </a:p>
        </p:txBody>
      </p:sp>
      <p:sp>
        <p:nvSpPr>
          <p:cNvPr id="20" name="流程图: 过程 19"/>
          <p:cNvSpPr/>
          <p:nvPr>
            <p:custDataLst>
              <p:tags r:id="rId4"/>
            </p:custDataLst>
          </p:nvPr>
        </p:nvSpPr>
        <p:spPr>
          <a:xfrm>
            <a:off x="-2" y="0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4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查看源图像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" y="-1261353"/>
            <a:ext cx="12192000" cy="81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3"/>
          <a:stretch>
            <a:fillRect/>
          </a:stretch>
        </p:blipFill>
        <p:spPr>
          <a:xfrm>
            <a:off x="0" y="5407072"/>
            <a:ext cx="12192000" cy="145092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736600" y="5410541"/>
            <a:ext cx="10754360" cy="1069634"/>
            <a:chOff x="736600" y="5410541"/>
            <a:chExt cx="10754360" cy="1069634"/>
          </a:xfrm>
        </p:grpSpPr>
        <p:sp>
          <p:nvSpPr>
            <p:cNvPr id="2" name="流程图: 过程 1"/>
            <p:cNvSpPr/>
            <p:nvPr/>
          </p:nvSpPr>
          <p:spPr>
            <a:xfrm>
              <a:off x="736600" y="5413917"/>
              <a:ext cx="2438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能源结构</a:t>
              </a:r>
            </a:p>
          </p:txBody>
        </p:sp>
        <p:sp>
          <p:nvSpPr>
            <p:cNvPr id="3" name="流程图: 过程 2"/>
            <p:cNvSpPr/>
            <p:nvPr/>
          </p:nvSpPr>
          <p:spPr>
            <a:xfrm>
              <a:off x="3175000" y="5413917"/>
              <a:ext cx="215900" cy="673100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过程 9"/>
            <p:cNvSpPr/>
            <p:nvPr/>
          </p:nvSpPr>
          <p:spPr>
            <a:xfrm>
              <a:off x="9480884" y="5410541"/>
              <a:ext cx="215900" cy="796384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过程 13"/>
            <p:cNvSpPr/>
            <p:nvPr/>
          </p:nvSpPr>
          <p:spPr>
            <a:xfrm>
              <a:off x="736600" y="6087110"/>
              <a:ext cx="10754360" cy="39306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北京时间 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7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00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  </a:t>
              </a:r>
            </a:p>
          </p:txBody>
        </p:sp>
        <p:sp>
          <p:nvSpPr>
            <p:cNvPr id="5" name="流程图: 过程 4"/>
            <p:cNvSpPr/>
            <p:nvPr/>
          </p:nvSpPr>
          <p:spPr>
            <a:xfrm>
              <a:off x="3391535" y="5414010"/>
              <a:ext cx="2636520" cy="66992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风能发展</a:t>
              </a:r>
            </a:p>
          </p:txBody>
        </p:sp>
        <p:sp>
          <p:nvSpPr>
            <p:cNvPr id="6" name="流程图: 过程 5"/>
            <p:cNvSpPr/>
            <p:nvPr/>
          </p:nvSpPr>
          <p:spPr>
            <a:xfrm>
              <a:off x="8185484" y="5410541"/>
              <a:ext cx="1295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直播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697085" y="5410835"/>
              <a:ext cx="1793875" cy="6731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DJ204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38542" y="623173"/>
            <a:ext cx="7102158" cy="4306332"/>
            <a:chOff x="1038542" y="623173"/>
            <a:chExt cx="7102158" cy="4306332"/>
          </a:xfrm>
        </p:grpSpPr>
        <p:sp>
          <p:nvSpPr>
            <p:cNvPr id="8" name="文本框 7"/>
            <p:cNvSpPr txBox="1"/>
            <p:nvPr/>
          </p:nvSpPr>
          <p:spPr>
            <a:xfrm>
              <a:off x="1496695" y="4561205"/>
              <a:ext cx="66440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屏幕截图 2024-04-22 1909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8542" y="623173"/>
              <a:ext cx="4488815" cy="3850640"/>
            </a:xfrm>
            <a:prstGeom prst="rect">
              <a:avLst/>
            </a:prstGeom>
          </p:spPr>
        </p:pic>
      </p:grpSp>
      <p:sp>
        <p:nvSpPr>
          <p:cNvPr id="20" name="流程图: 过程 19"/>
          <p:cNvSpPr/>
          <p:nvPr>
            <p:custDataLst>
              <p:tags r:id="rId1"/>
            </p:custDataLst>
          </p:nvPr>
        </p:nvSpPr>
        <p:spPr>
          <a:xfrm>
            <a:off x="-2" y="0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4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新疆哈密戈壁建出“太阳城” 光伏发电装机规模突破170万千瓦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701" cy="813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3"/>
          <a:stretch>
            <a:fillRect/>
          </a:stretch>
        </p:blipFill>
        <p:spPr>
          <a:xfrm>
            <a:off x="0" y="5407072"/>
            <a:ext cx="12192000" cy="145092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36600" y="5410541"/>
            <a:ext cx="10718800" cy="1069835"/>
            <a:chOff x="736600" y="5410541"/>
            <a:chExt cx="10718800" cy="1069835"/>
          </a:xfrm>
        </p:grpSpPr>
        <p:sp>
          <p:nvSpPr>
            <p:cNvPr id="2" name="流程图: 过程 1"/>
            <p:cNvSpPr/>
            <p:nvPr/>
          </p:nvSpPr>
          <p:spPr>
            <a:xfrm>
              <a:off x="736600" y="5413917"/>
              <a:ext cx="2438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能源结构</a:t>
              </a:r>
            </a:p>
          </p:txBody>
        </p:sp>
        <p:sp>
          <p:nvSpPr>
            <p:cNvPr id="3" name="流程图: 过程 2"/>
            <p:cNvSpPr/>
            <p:nvPr/>
          </p:nvSpPr>
          <p:spPr>
            <a:xfrm>
              <a:off x="3175000" y="5413917"/>
              <a:ext cx="215900" cy="673100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过程 9"/>
            <p:cNvSpPr/>
            <p:nvPr/>
          </p:nvSpPr>
          <p:spPr>
            <a:xfrm>
              <a:off x="9480884" y="5410541"/>
              <a:ext cx="215900" cy="796384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过程 13"/>
            <p:cNvSpPr/>
            <p:nvPr/>
          </p:nvSpPr>
          <p:spPr>
            <a:xfrm>
              <a:off x="736600" y="6087017"/>
              <a:ext cx="10718800" cy="393359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北京时间 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7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00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  </a:t>
              </a:r>
            </a:p>
          </p:txBody>
        </p:sp>
        <p:sp>
          <p:nvSpPr>
            <p:cNvPr id="5" name="流程图: 过程 4"/>
            <p:cNvSpPr/>
            <p:nvPr/>
          </p:nvSpPr>
          <p:spPr>
            <a:xfrm>
              <a:off x="3390900" y="5413916"/>
              <a:ext cx="2438400" cy="66972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光能发展</a:t>
              </a:r>
            </a:p>
          </p:txBody>
        </p:sp>
        <p:sp>
          <p:nvSpPr>
            <p:cNvPr id="6" name="流程图: 过程 5"/>
            <p:cNvSpPr/>
            <p:nvPr/>
          </p:nvSpPr>
          <p:spPr>
            <a:xfrm>
              <a:off x="8185484" y="5410541"/>
              <a:ext cx="1295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直播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696784" y="5410541"/>
              <a:ext cx="1758616" cy="6731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DJ204</a:t>
              </a:r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73150" y="535782"/>
            <a:ext cx="10255250" cy="4780021"/>
            <a:chOff x="1073150" y="0"/>
            <a:chExt cx="10255250" cy="5314315"/>
          </a:xfrm>
        </p:grpSpPr>
        <p:pic>
          <p:nvPicPr>
            <p:cNvPr id="9" name="图片 8" descr="屏幕截图 2024-04-22 1909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150" y="92710"/>
              <a:ext cx="3946525" cy="5221605"/>
            </a:xfrm>
            <a:prstGeom prst="rect">
              <a:avLst/>
            </a:prstGeom>
          </p:spPr>
        </p:pic>
        <p:pic>
          <p:nvPicPr>
            <p:cNvPr id="11" name="图片 10" descr="屏幕截图 2024-04-22 1910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0050" y="0"/>
              <a:ext cx="5848350" cy="5067300"/>
            </a:xfrm>
            <a:prstGeom prst="rect">
              <a:avLst/>
            </a:prstGeom>
          </p:spPr>
        </p:pic>
      </p:grpSp>
      <p:sp>
        <p:nvSpPr>
          <p:cNvPr id="13" name="流程图: 过程 12"/>
          <p:cNvSpPr/>
          <p:nvPr>
            <p:custDataLst>
              <p:tags r:id="rId1"/>
            </p:custDataLst>
          </p:nvPr>
        </p:nvSpPr>
        <p:spPr>
          <a:xfrm>
            <a:off x="-2" y="0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4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/>
          <p:cNvSpPr/>
          <p:nvPr/>
        </p:nvSpPr>
        <p:spPr>
          <a:xfrm>
            <a:off x="0" y="5555615"/>
            <a:ext cx="12192000" cy="1302385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9600" y="5603631"/>
            <a:ext cx="2168769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能源结构</a:t>
            </a:r>
          </a:p>
        </p:txBody>
      </p:sp>
      <p:sp>
        <p:nvSpPr>
          <p:cNvPr id="9" name="矩形 8"/>
          <p:cNvSpPr/>
          <p:nvPr/>
        </p:nvSpPr>
        <p:spPr>
          <a:xfrm>
            <a:off x="2778369" y="5603631"/>
            <a:ext cx="105507" cy="381000"/>
          </a:xfrm>
          <a:prstGeom prst="rect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过程 9"/>
          <p:cNvSpPr/>
          <p:nvPr/>
        </p:nvSpPr>
        <p:spPr>
          <a:xfrm>
            <a:off x="609600" y="5984631"/>
            <a:ext cx="10105292" cy="592015"/>
          </a:xfrm>
          <a:prstGeom prst="flowChart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78738" y="6016050"/>
            <a:ext cx="9091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光能发展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未来能源新趋势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10527323" y="5980555"/>
            <a:ext cx="187569" cy="592015"/>
          </a:xfrm>
          <a:prstGeom prst="flowChartProcess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科幻未来，新疆哈密14500面定日镜“追光”发电 - 1.科幻未来，新疆哈密14500面定日镜“追光”发电(Av888862184,P1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192002" y="535890"/>
            <a:ext cx="12192001" cy="50197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156 -0.0044 L 1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7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三峡大坝水电站 三峡大坝 水电站 湖北宜昌 地标 水电之都 水利水库 枢纽 工程 长江 航运 发电 绿色能源 环保 4k 湖泊航拍 山水 风光 ..."/>
          <p:cNvPicPr>
            <a:picLocks noChangeAspect="1" noChangeArrowheads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3"/>
          <a:stretch>
            <a:fillRect/>
          </a:stretch>
        </p:blipFill>
        <p:spPr>
          <a:xfrm>
            <a:off x="0" y="5407072"/>
            <a:ext cx="12192000" cy="145092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36600" y="5410541"/>
            <a:ext cx="10704706" cy="1069835"/>
            <a:chOff x="736600" y="5410541"/>
            <a:chExt cx="10704706" cy="1069835"/>
          </a:xfrm>
        </p:grpSpPr>
        <p:sp>
          <p:nvSpPr>
            <p:cNvPr id="2" name="流程图: 过程 1"/>
            <p:cNvSpPr/>
            <p:nvPr/>
          </p:nvSpPr>
          <p:spPr>
            <a:xfrm>
              <a:off x="736600" y="5413917"/>
              <a:ext cx="2438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能源结构</a:t>
              </a:r>
            </a:p>
          </p:txBody>
        </p:sp>
        <p:sp>
          <p:nvSpPr>
            <p:cNvPr id="3" name="流程图: 过程 2"/>
            <p:cNvSpPr/>
            <p:nvPr/>
          </p:nvSpPr>
          <p:spPr>
            <a:xfrm>
              <a:off x="3175000" y="5413917"/>
              <a:ext cx="215900" cy="673100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过程 9"/>
            <p:cNvSpPr/>
            <p:nvPr/>
          </p:nvSpPr>
          <p:spPr>
            <a:xfrm>
              <a:off x="9480884" y="5410541"/>
              <a:ext cx="215900" cy="796384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过程 13"/>
            <p:cNvSpPr/>
            <p:nvPr/>
          </p:nvSpPr>
          <p:spPr>
            <a:xfrm>
              <a:off x="736600" y="6087017"/>
              <a:ext cx="10704706" cy="393359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北京时间 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7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00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  </a:t>
              </a:r>
            </a:p>
          </p:txBody>
        </p:sp>
        <p:sp>
          <p:nvSpPr>
            <p:cNvPr id="5" name="流程图: 过程 4"/>
            <p:cNvSpPr/>
            <p:nvPr/>
          </p:nvSpPr>
          <p:spPr>
            <a:xfrm>
              <a:off x="3390900" y="5413916"/>
              <a:ext cx="2438400" cy="66972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水能发展</a:t>
              </a:r>
            </a:p>
          </p:txBody>
        </p:sp>
        <p:sp>
          <p:nvSpPr>
            <p:cNvPr id="6" name="流程图: 过程 5"/>
            <p:cNvSpPr/>
            <p:nvPr/>
          </p:nvSpPr>
          <p:spPr>
            <a:xfrm>
              <a:off x="8185484" y="5410541"/>
              <a:ext cx="1295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直播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696784" y="5410541"/>
              <a:ext cx="1744522" cy="6731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DJ204</a:t>
              </a:r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9" name="图片 8" descr="屏幕截图 2024-04-22 1912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2" y="542626"/>
            <a:ext cx="5386691" cy="3429000"/>
          </a:xfrm>
          <a:prstGeom prst="rect">
            <a:avLst/>
          </a:prstGeom>
        </p:spPr>
      </p:pic>
      <p:pic>
        <p:nvPicPr>
          <p:cNvPr id="12" name="图片 11" descr="屏幕截图 2024-04-22 1913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900" y="1930166"/>
            <a:ext cx="4970145" cy="3070225"/>
          </a:xfrm>
          <a:prstGeom prst="rect">
            <a:avLst/>
          </a:prstGeom>
        </p:spPr>
      </p:pic>
      <p:pic>
        <p:nvPicPr>
          <p:cNvPr id="11" name="图片 10" descr="屏幕截图 2024-04-22 1912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2825" y="2307790"/>
            <a:ext cx="4813463" cy="3146058"/>
          </a:xfrm>
          <a:prstGeom prst="rect">
            <a:avLst/>
          </a:prstGeom>
        </p:spPr>
      </p:pic>
      <p:sp>
        <p:nvSpPr>
          <p:cNvPr id="4" name="流程图: 过程 3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/>
          <p:cNvSpPr/>
          <p:nvPr/>
        </p:nvSpPr>
        <p:spPr>
          <a:xfrm>
            <a:off x="0" y="5555615"/>
            <a:ext cx="12192000" cy="1302385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9600" y="5603631"/>
            <a:ext cx="2168769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能源结构</a:t>
            </a:r>
          </a:p>
        </p:txBody>
      </p:sp>
      <p:sp>
        <p:nvSpPr>
          <p:cNvPr id="9" name="矩形 8"/>
          <p:cNvSpPr/>
          <p:nvPr/>
        </p:nvSpPr>
        <p:spPr>
          <a:xfrm>
            <a:off x="2778369" y="5603631"/>
            <a:ext cx="105507" cy="381000"/>
          </a:xfrm>
          <a:prstGeom prst="rect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过程 9"/>
          <p:cNvSpPr/>
          <p:nvPr/>
        </p:nvSpPr>
        <p:spPr>
          <a:xfrm>
            <a:off x="609599" y="5984506"/>
            <a:ext cx="10105292" cy="592015"/>
          </a:xfrm>
          <a:prstGeom prst="flowChart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4138" y="6054513"/>
            <a:ext cx="9091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光能发展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未来能源新趋势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10519311" y="5984505"/>
            <a:ext cx="187569" cy="592015"/>
          </a:xfrm>
          <a:prstGeom prst="flowChartProcess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34c6255366e3001ea37b5f56c2fd792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192000" y="535782"/>
            <a:ext cx="12192000" cy="501983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625 -0.00254 L 1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1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3"/>
          <a:stretch>
            <a:fillRect/>
          </a:stretch>
        </p:blipFill>
        <p:spPr>
          <a:xfrm>
            <a:off x="0" y="5407072"/>
            <a:ext cx="12192000" cy="145092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36600" y="5410541"/>
            <a:ext cx="10732770" cy="1069634"/>
            <a:chOff x="736600" y="5410541"/>
            <a:chExt cx="10732770" cy="1069634"/>
          </a:xfrm>
        </p:grpSpPr>
        <p:sp>
          <p:nvSpPr>
            <p:cNvPr id="2" name="流程图: 过程 1"/>
            <p:cNvSpPr/>
            <p:nvPr/>
          </p:nvSpPr>
          <p:spPr>
            <a:xfrm>
              <a:off x="736600" y="5413917"/>
              <a:ext cx="2438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能源结构</a:t>
              </a:r>
            </a:p>
          </p:txBody>
        </p:sp>
        <p:sp>
          <p:nvSpPr>
            <p:cNvPr id="3" name="流程图: 过程 2"/>
            <p:cNvSpPr/>
            <p:nvPr/>
          </p:nvSpPr>
          <p:spPr>
            <a:xfrm>
              <a:off x="3175000" y="5413917"/>
              <a:ext cx="215900" cy="673100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过程 9"/>
            <p:cNvSpPr/>
            <p:nvPr/>
          </p:nvSpPr>
          <p:spPr>
            <a:xfrm>
              <a:off x="9480884" y="5410541"/>
              <a:ext cx="215900" cy="796384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过程 13"/>
            <p:cNvSpPr/>
            <p:nvPr/>
          </p:nvSpPr>
          <p:spPr>
            <a:xfrm>
              <a:off x="736600" y="6087110"/>
              <a:ext cx="10732770" cy="39306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北京时间 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7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00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  </a:t>
              </a:r>
            </a:p>
          </p:txBody>
        </p:sp>
        <p:sp>
          <p:nvSpPr>
            <p:cNvPr id="5" name="流程图: 过程 4"/>
            <p:cNvSpPr/>
            <p:nvPr/>
          </p:nvSpPr>
          <p:spPr>
            <a:xfrm>
              <a:off x="3390900" y="5413916"/>
              <a:ext cx="2438400" cy="66972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核电发展</a:t>
              </a:r>
            </a:p>
          </p:txBody>
        </p:sp>
        <p:sp>
          <p:nvSpPr>
            <p:cNvPr id="6" name="流程图: 过程 5"/>
            <p:cNvSpPr/>
            <p:nvPr/>
          </p:nvSpPr>
          <p:spPr>
            <a:xfrm>
              <a:off x="8185484" y="5410541"/>
              <a:ext cx="1295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直播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697085" y="5410835"/>
              <a:ext cx="1772285" cy="6731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DJ204</a:t>
              </a:r>
            </a:p>
          </p:txBody>
        </p:sp>
      </p:grpSp>
      <p:pic>
        <p:nvPicPr>
          <p:cNvPr id="11" name="图片 10" descr="屏幕截图 2024-04-22 192750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430" t="2047" r="1581" b="34567"/>
          <a:stretch>
            <a:fillRect/>
          </a:stretch>
        </p:blipFill>
        <p:spPr>
          <a:xfrm>
            <a:off x="9070" y="-23949"/>
            <a:ext cx="12182929" cy="543102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63309" y="4185920"/>
            <a:ext cx="3279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华龙一号开工建设</a:t>
            </a:r>
          </a:p>
        </p:txBody>
      </p:sp>
      <p:sp>
        <p:nvSpPr>
          <p:cNvPr id="4" name="流程图: 过程 3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7145" y="0"/>
            <a:ext cx="12192000" cy="68662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87500"/>
            <a:ext cx="4648200" cy="3797300"/>
          </a:xfrm>
          <a:prstGeom prst="rect">
            <a:avLst/>
          </a:prstGeom>
          <a:solidFill>
            <a:srgbClr val="72EB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即将播出</a:t>
            </a:r>
          </a:p>
        </p:txBody>
      </p:sp>
      <p:sp>
        <p:nvSpPr>
          <p:cNvPr id="7" name="矩形 6"/>
          <p:cNvSpPr/>
          <p:nvPr/>
        </p:nvSpPr>
        <p:spPr>
          <a:xfrm>
            <a:off x="4648200" y="1587500"/>
            <a:ext cx="7048500" cy="3797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696700" y="1587500"/>
            <a:ext cx="495300" cy="3797300"/>
          </a:xfrm>
          <a:prstGeom prst="rect">
            <a:avLst/>
          </a:prstGeom>
          <a:solidFill>
            <a:srgbClr val="72EB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00600" y="2565400"/>
            <a:ext cx="553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19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00   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节目内容：新能源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绿水青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山就是金山银山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00600" y="4063999"/>
            <a:ext cx="59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20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00  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精彩继续</a:t>
            </a:r>
          </a:p>
        </p:txBody>
      </p:sp>
      <p:sp>
        <p:nvSpPr>
          <p:cNvPr id="2" name="矩形 1"/>
          <p:cNvSpPr/>
          <p:nvPr/>
        </p:nvSpPr>
        <p:spPr>
          <a:xfrm>
            <a:off x="1995359" y="-1021950"/>
            <a:ext cx="7148849" cy="4938712"/>
          </a:xfrm>
          <a:prstGeom prst="rect">
            <a:avLst/>
          </a:prstGeom>
          <a:noFill/>
          <a:ln>
            <a:noFill/>
          </a:ln>
        </p:spPr>
        <p:txBody>
          <a:bodyPr wrap="square" lIns="90170" tIns="46990" rIns="90170" bIns="46990" rtlCol="0" anchor="t">
            <a:prstTxWarp prst="textArchDown">
              <a:avLst>
                <a:gd name="adj" fmla="val 21390025"/>
              </a:avLst>
            </a:prstTxWarp>
            <a:noAutofit/>
            <a:scene3d>
              <a:camera prst="perspectiveRelaxedModerately" fov="2700000">
                <a:rot lat="288000" lon="0" rev="0"/>
              </a:camera>
              <a:lightRig rig="threePt" dir="t">
                <a:rot lat="0" lon="0" rev="6600000"/>
              </a:lightRig>
            </a:scene3d>
            <a:sp3d extrusionH="508000" contourW="19050" prstMaterial="matte">
              <a:extrusionClr>
                <a:srgbClr val="FD8F87"/>
              </a:extrusionClr>
            </a:sp3d>
          </a:bodyPr>
          <a:lstStyle/>
          <a:p>
            <a:pPr algn="ctr"/>
            <a:endParaRPr lang="zh-CN" altLang="en-US" sz="6000" b="1" dirty="0">
              <a:ln w="9525"/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lt"/>
              <a:cs typeface="汉仪综艺体简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/>
          <p:cNvSpPr/>
          <p:nvPr/>
        </p:nvSpPr>
        <p:spPr>
          <a:xfrm>
            <a:off x="0" y="5483933"/>
            <a:ext cx="12192000" cy="1374065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9600" y="5603631"/>
            <a:ext cx="2168769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能源结构</a:t>
            </a:r>
          </a:p>
        </p:txBody>
      </p:sp>
      <p:sp>
        <p:nvSpPr>
          <p:cNvPr id="9" name="矩形 8"/>
          <p:cNvSpPr/>
          <p:nvPr/>
        </p:nvSpPr>
        <p:spPr>
          <a:xfrm>
            <a:off x="2778369" y="5603631"/>
            <a:ext cx="105507" cy="381000"/>
          </a:xfrm>
          <a:prstGeom prst="rect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过程 9"/>
          <p:cNvSpPr/>
          <p:nvPr/>
        </p:nvSpPr>
        <p:spPr>
          <a:xfrm>
            <a:off x="609600" y="5984631"/>
            <a:ext cx="10105292" cy="592015"/>
          </a:xfrm>
          <a:prstGeom prst="flowChart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95671" y="6049654"/>
            <a:ext cx="9091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核能发展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华龙一号开工建设视频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10527323" y="5984630"/>
            <a:ext cx="187569" cy="592015"/>
          </a:xfrm>
          <a:prstGeom prst="flowChartProcess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WeChat_2024042122323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374785" y="583798"/>
            <a:ext cx="13316585" cy="4971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065 -0.00602 L 1.05091 -0.005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玉米地图片 的图像结果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7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3"/>
          <a:stretch>
            <a:fillRect/>
          </a:stretch>
        </p:blipFill>
        <p:spPr>
          <a:xfrm>
            <a:off x="0" y="5407072"/>
            <a:ext cx="12192000" cy="14509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618110" y="6080266"/>
            <a:ext cx="873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（测试字幕）新闻频道，看见价值新闻频道，看见价值新闻频道，看见价值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36600" y="5410541"/>
            <a:ext cx="10783570" cy="1069634"/>
            <a:chOff x="736600" y="5410541"/>
            <a:chExt cx="10783570" cy="1069634"/>
          </a:xfrm>
        </p:grpSpPr>
        <p:sp>
          <p:nvSpPr>
            <p:cNvPr id="2" name="流程图: 过程 1"/>
            <p:cNvSpPr/>
            <p:nvPr/>
          </p:nvSpPr>
          <p:spPr>
            <a:xfrm>
              <a:off x="736600" y="5413917"/>
              <a:ext cx="2438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能源结构</a:t>
              </a:r>
            </a:p>
          </p:txBody>
        </p:sp>
        <p:sp>
          <p:nvSpPr>
            <p:cNvPr id="3" name="流程图: 过程 2"/>
            <p:cNvSpPr/>
            <p:nvPr/>
          </p:nvSpPr>
          <p:spPr>
            <a:xfrm>
              <a:off x="3175000" y="5413917"/>
              <a:ext cx="215900" cy="673100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过程 9"/>
            <p:cNvSpPr/>
            <p:nvPr/>
          </p:nvSpPr>
          <p:spPr>
            <a:xfrm>
              <a:off x="9480884" y="5410541"/>
              <a:ext cx="215900" cy="796384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过程 13"/>
            <p:cNvSpPr/>
            <p:nvPr/>
          </p:nvSpPr>
          <p:spPr>
            <a:xfrm>
              <a:off x="736600" y="6087110"/>
              <a:ext cx="10783570" cy="39306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北京时间 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7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00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  </a:t>
              </a:r>
            </a:p>
          </p:txBody>
        </p:sp>
        <p:sp>
          <p:nvSpPr>
            <p:cNvPr id="5" name="流程图: 过程 4"/>
            <p:cNvSpPr/>
            <p:nvPr/>
          </p:nvSpPr>
          <p:spPr>
            <a:xfrm>
              <a:off x="3390900" y="5413916"/>
              <a:ext cx="2438400" cy="66972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生物质能</a:t>
              </a:r>
            </a:p>
          </p:txBody>
        </p:sp>
        <p:sp>
          <p:nvSpPr>
            <p:cNvPr id="6" name="流程图: 过程 5"/>
            <p:cNvSpPr/>
            <p:nvPr/>
          </p:nvSpPr>
          <p:spPr>
            <a:xfrm>
              <a:off x="8185484" y="5410541"/>
              <a:ext cx="1295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直播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697085" y="5410835"/>
              <a:ext cx="1823085" cy="6731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DJ204</a:t>
              </a:r>
            </a:p>
          </p:txBody>
        </p:sp>
      </p:grpSp>
      <p:pic>
        <p:nvPicPr>
          <p:cNvPr id="8" name="图片 7" descr="屏幕截图 2024-04-22 1932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805" y="1212351"/>
            <a:ext cx="5462173" cy="3471422"/>
          </a:xfrm>
          <a:prstGeom prst="rect">
            <a:avLst/>
          </a:prstGeom>
        </p:spPr>
      </p:pic>
      <p:sp>
        <p:nvSpPr>
          <p:cNvPr id="4" name="流程图: 过程 3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375 0.00093 L -0.84675 0.00093 " pathEditMode="relative" rAng="0" ptsTypes="AA">
                                      <p:cBhvr>
                                        <p:cTn id="10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7145" y="0"/>
            <a:ext cx="12192000" cy="6866255"/>
          </a:xfrm>
          <a:prstGeom prst="rect">
            <a:avLst/>
          </a:prstGeom>
        </p:spPr>
      </p:pic>
      <p:sp>
        <p:nvSpPr>
          <p:cNvPr id="2" name="流程图: 过程 1"/>
          <p:cNvSpPr/>
          <p:nvPr/>
        </p:nvSpPr>
        <p:spPr>
          <a:xfrm>
            <a:off x="736601" y="4521200"/>
            <a:ext cx="5904832" cy="6731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kern="100" dirty="0">
                <a:solidFill>
                  <a:srgbClr val="72EBF5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中国新能源发展数据总结</a:t>
            </a:r>
            <a:endParaRPr lang="zh-CN" altLang="en-US" sz="3600" dirty="0">
              <a:solidFill>
                <a:srgbClr val="72EBF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流程图: 过程 2"/>
          <p:cNvSpPr/>
          <p:nvPr/>
        </p:nvSpPr>
        <p:spPr>
          <a:xfrm>
            <a:off x="6425533" y="4524575"/>
            <a:ext cx="215900" cy="673100"/>
          </a:xfrm>
          <a:prstGeom prst="flowChartProcess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736600" y="5194300"/>
            <a:ext cx="10375900" cy="1016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过程 9"/>
          <p:cNvSpPr/>
          <p:nvPr/>
        </p:nvSpPr>
        <p:spPr>
          <a:xfrm>
            <a:off x="11112500" y="5194300"/>
            <a:ext cx="215900" cy="1016000"/>
          </a:xfrm>
          <a:prstGeom prst="flowChartProcess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87500" y="5317579"/>
            <a:ext cx="198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饶思莹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05400" y="5317578"/>
            <a:ext cx="198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夏国清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623300" y="5317577"/>
            <a:ext cx="198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范舒舰</a:t>
            </a:r>
          </a:p>
        </p:txBody>
      </p:sp>
      <p:sp>
        <p:nvSpPr>
          <p:cNvPr id="14" name="流程图: 过程 13"/>
          <p:cNvSpPr/>
          <p:nvPr/>
        </p:nvSpPr>
        <p:spPr>
          <a:xfrm>
            <a:off x="736600" y="6213675"/>
            <a:ext cx="10591800" cy="266702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北京时间 </a:t>
            </a:r>
            <a:r>
              <a:rPr lang="en-US" altLang="zh-CN" sz="14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lang="zh-CN" altLang="en-US" sz="14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sz="14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00</a:t>
            </a:r>
            <a:r>
              <a:rPr lang="zh-CN" altLang="en-US" sz="14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</a:p>
        </p:txBody>
      </p:sp>
      <p:sp>
        <p:nvSpPr>
          <p:cNvPr id="5" name="流程图: 过程 4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5999" y="6480377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新闻联播背景 的图像结果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01" y="0"/>
            <a:ext cx="12192002" cy="77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3"/>
          <a:stretch>
            <a:fillRect/>
          </a:stretch>
        </p:blipFill>
        <p:spPr>
          <a:xfrm>
            <a:off x="0" y="5407072"/>
            <a:ext cx="12192000" cy="1450928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36600" y="5410541"/>
            <a:ext cx="10783570" cy="1069634"/>
            <a:chOff x="736600" y="5410541"/>
            <a:chExt cx="10783570" cy="1069634"/>
          </a:xfrm>
        </p:grpSpPr>
        <p:sp>
          <p:nvSpPr>
            <p:cNvPr id="2" name="流程图: 过程 1"/>
            <p:cNvSpPr/>
            <p:nvPr/>
          </p:nvSpPr>
          <p:spPr>
            <a:xfrm>
              <a:off x="736600" y="5413917"/>
              <a:ext cx="2438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能源现状</a:t>
              </a:r>
            </a:p>
          </p:txBody>
        </p:sp>
        <p:sp>
          <p:nvSpPr>
            <p:cNvPr id="3" name="流程图: 过程 2"/>
            <p:cNvSpPr/>
            <p:nvPr/>
          </p:nvSpPr>
          <p:spPr>
            <a:xfrm>
              <a:off x="3175000" y="5413917"/>
              <a:ext cx="215900" cy="673100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过程 9"/>
            <p:cNvSpPr/>
            <p:nvPr/>
          </p:nvSpPr>
          <p:spPr>
            <a:xfrm>
              <a:off x="9480884" y="5410541"/>
              <a:ext cx="215900" cy="796384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过程 13"/>
            <p:cNvSpPr/>
            <p:nvPr/>
          </p:nvSpPr>
          <p:spPr>
            <a:xfrm>
              <a:off x="736600" y="6087110"/>
              <a:ext cx="10783570" cy="393065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北京时间 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7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00</a:t>
              </a:r>
              <a:r>
                <a:rPr lang="zh-CN" altLang="en-US" sz="2000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  </a:t>
              </a:r>
            </a:p>
          </p:txBody>
        </p:sp>
        <p:sp>
          <p:nvSpPr>
            <p:cNvPr id="5" name="流程图: 过程 4"/>
            <p:cNvSpPr/>
            <p:nvPr/>
          </p:nvSpPr>
          <p:spPr>
            <a:xfrm>
              <a:off x="3390900" y="5413916"/>
              <a:ext cx="2438400" cy="66972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蒸蒸日上</a:t>
              </a:r>
            </a:p>
          </p:txBody>
        </p:sp>
        <p:sp>
          <p:nvSpPr>
            <p:cNvPr id="6" name="流程图: 过程 5"/>
            <p:cNvSpPr/>
            <p:nvPr/>
          </p:nvSpPr>
          <p:spPr>
            <a:xfrm>
              <a:off x="8185484" y="5410541"/>
              <a:ext cx="1295400" cy="67310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直播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697085" y="5410835"/>
              <a:ext cx="1823085" cy="6731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accent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DJ204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436620" y="657860"/>
            <a:ext cx="2769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82416" y="908375"/>
            <a:ext cx="112481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</a:t>
            </a:r>
            <a:endParaRPr lang="en-US" altLang="zh-CN" sz="2800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截至2023年底，中国全国累计发电装机容量约为29.2亿千瓦，同比增长13.9%。其中，太阳能发电装 机容量约为6.1亿千瓦，同比增长55.2%；风电装机容量约为4.4亿千瓦，同比增长20.7%。</a:t>
            </a:r>
          </a:p>
          <a:p>
            <a:endParaRPr lang="zh-CN" altLang="en-US" sz="2800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预计到2024年底，新能源发电装机规模将达到13亿千瓦左右，首次超过煤电，占总装机比重上升至40%左右。这一变化标志着新能源在电力结构中的比重越来越大，同时也对电力系统的稳定安全和电量消纳提出了新的挑战</a:t>
            </a:r>
          </a:p>
        </p:txBody>
      </p:sp>
      <p:sp>
        <p:nvSpPr>
          <p:cNvPr id="4" name="流程图: 过程 3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rgbClr val="448385"/>
              </a:gs>
              <a:gs pos="0">
                <a:srgbClr val="58B073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24300" y="535751"/>
            <a:ext cx="8267700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组长  饶思莹</a:t>
            </a:r>
            <a:endParaRPr lang="en-US" altLang="zh-CN" sz="25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组员</a:t>
            </a:r>
            <a:r>
              <a:rPr lang="en-US" altLang="zh-CN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夏国清 范舒舰 郭天赐 邵景行 聂墨涵 丁婷 江林洁曾佑岩  王嘉懿</a:t>
            </a:r>
            <a:endParaRPr lang="en-US" altLang="zh-CN" sz="25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PPT</a:t>
            </a:r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制作 郭天赐 邵景行 饶思莹 范舒舰 聂墨涵</a:t>
            </a:r>
            <a:endParaRPr lang="en-US" altLang="zh-CN" sz="25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演讲</a:t>
            </a:r>
            <a:r>
              <a:rPr lang="en-US" altLang="zh-CN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饶思莹 夏国清 范舒舰</a:t>
            </a:r>
            <a:endParaRPr lang="en-US" altLang="zh-CN" sz="25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演讲稿拽写</a:t>
            </a:r>
            <a:r>
              <a:rPr lang="en-US" altLang="zh-CN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饶思莹  夏国清  范舒舰</a:t>
            </a:r>
            <a:endParaRPr lang="en-US" altLang="zh-CN" sz="25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资料查找</a:t>
            </a:r>
            <a:r>
              <a:rPr lang="en-US" altLang="zh-CN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丁婷 江林洁 曾佑岩 王嘉懿 </a:t>
            </a:r>
            <a:endParaRPr lang="en-US" altLang="zh-CN" sz="25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以上材料来自</a:t>
            </a: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国家能源局 国际商报《“十四五”我国能源保障将更安全有力》</a:t>
            </a: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天山网 王昕冉《大国工程在新疆丨哈密50兆瓦熔盐塔式光热发电站——新疆首个光热发电项目》</a:t>
            </a: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北极星太阳能光伏网《我国太阳能资源分布概况》</a:t>
            </a: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国家能源局官网</a:t>
            </a: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国家地热能中心官网</a:t>
            </a: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国家能源局官网</a:t>
            </a: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共同资料来源</a:t>
            </a: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中国可再生能源学会</a:t>
            </a:r>
            <a:endParaRPr lang="en-US" altLang="zh-CN" sz="25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资料来源：</a:t>
            </a:r>
            <a:r>
              <a:rPr lang="en-US" altLang="zh-CN" sz="2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ttps://page.sm.cn/blm/midpage-317/index?h=v7.wenda_llm.quark.cn&amp;id=24_b481723a39dee3b5d349413a705643b1&amp;from=kkframenewhttps://page.sm.cn/blm/midpage-317/index?h=v7.wenda_llm.quark.cn&amp;id=24_2783e21f59faec52cac3c6926ea1b5ca&amp;from=kkframenew_sitehttps://m.163.com/dy/article/H8P1QGOD05387IEF.htmlhttps://baijiahao.baidu.com/s?id=1703972218445711171</a:t>
            </a:r>
            <a:endParaRPr lang="zh-CN" altLang="en-US" sz="25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5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0" y="5630779"/>
            <a:ext cx="12192002" cy="1227221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2" r="31" b="21565"/>
          <a:stretch>
            <a:fillRect/>
          </a:stretch>
        </p:blipFill>
        <p:spPr>
          <a:xfrm>
            <a:off x="-12588240" y="535940"/>
            <a:ext cx="12381865" cy="4429125"/>
          </a:xfrm>
          <a:prstGeom prst="rect">
            <a:avLst/>
          </a:prstGeom>
        </p:spPr>
      </p:pic>
      <p:sp>
        <p:nvSpPr>
          <p:cNvPr id="4" name="流程图: 过程 3"/>
          <p:cNvSpPr/>
          <p:nvPr/>
        </p:nvSpPr>
        <p:spPr>
          <a:xfrm>
            <a:off x="-1" y="4964905"/>
            <a:ext cx="12192001" cy="1893093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0075" y="7089531"/>
            <a:ext cx="10328030" cy="973015"/>
            <a:chOff x="533400" y="5222631"/>
            <a:chExt cx="10328030" cy="973015"/>
          </a:xfrm>
        </p:grpSpPr>
        <p:sp>
          <p:nvSpPr>
            <p:cNvPr id="9" name="矩形 8"/>
            <p:cNvSpPr/>
            <p:nvPr/>
          </p:nvSpPr>
          <p:spPr>
            <a:xfrm>
              <a:off x="2672862" y="5222631"/>
              <a:ext cx="105507" cy="381000"/>
            </a:xfrm>
            <a:prstGeom prst="rect">
              <a:avLst/>
            </a:prstGeom>
            <a:solidFill>
              <a:srgbClr val="72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33400" y="5222631"/>
              <a:ext cx="10328030" cy="973015"/>
              <a:chOff x="609600" y="5222631"/>
              <a:chExt cx="10328030" cy="973015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609600" y="5222631"/>
                <a:ext cx="2168769" cy="381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74F2F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sp>
            <p:nvSpPr>
              <p:cNvPr id="10" name="流程图: 过程 9"/>
              <p:cNvSpPr/>
              <p:nvPr/>
            </p:nvSpPr>
            <p:spPr>
              <a:xfrm>
                <a:off x="609600" y="5603631"/>
                <a:ext cx="10105292" cy="592015"/>
              </a:xfrm>
              <a:prstGeom prst="flowChartProcess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846385" y="5638028"/>
                <a:ext cx="90912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新能源</a:t>
                </a:r>
                <a:r>
                  <a:rPr lang="en-US" altLang="zh-CN" sz="2800" dirty="0">
                    <a:solidFill>
                      <a:schemeClr val="accent1">
                        <a:lumMod val="5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——</a:t>
                </a:r>
                <a:r>
                  <a: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绿水青山就是金山银山</a:t>
                </a:r>
              </a:p>
            </p:txBody>
          </p:sp>
        </p:grpSp>
        <p:sp>
          <p:nvSpPr>
            <p:cNvPr id="12" name="流程图: 过程 11"/>
            <p:cNvSpPr/>
            <p:nvPr/>
          </p:nvSpPr>
          <p:spPr>
            <a:xfrm>
              <a:off x="10505440" y="5603631"/>
              <a:ext cx="133350" cy="591820"/>
            </a:xfrm>
            <a:prstGeom prst="flowChartProcess">
              <a:avLst/>
            </a:prstGeom>
            <a:solidFill>
              <a:srgbClr val="72E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755EECE-744A-DFD8-FD32-464FFB1F7AC4}"/>
              </a:ext>
            </a:extLst>
          </p:cNvPr>
          <p:cNvSpPr txBox="1"/>
          <p:nvPr/>
        </p:nvSpPr>
        <p:spPr>
          <a:xfrm>
            <a:off x="918915" y="5387131"/>
            <a:ext cx="153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节目内容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1517 0.01111 L 1.02916 0.0025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00" y="-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1A031DC-62E1-D004-D540-D2B9475A766F}"/>
              </a:ext>
            </a:extLst>
          </p:cNvPr>
          <p:cNvSpPr/>
          <p:nvPr/>
        </p:nvSpPr>
        <p:spPr>
          <a:xfrm>
            <a:off x="-1" y="535782"/>
            <a:ext cx="12191999" cy="44291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38589" y="1826157"/>
            <a:ext cx="455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我国</a:t>
            </a:r>
            <a:r>
              <a:rPr lang="en-US" altLang="zh-CN" dirty="0" err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能源历程</a:t>
            </a:r>
            <a:r>
              <a:rPr lang="en-US" altLang="zh-CN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从石油自给自足到风光水地新能源全面发展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63392" y="2598483"/>
            <a:ext cx="460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2.红色精神</a:t>
            </a:r>
            <a:r>
              <a:rPr lang="zh-CN" altLang="en-US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dirty="0" err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绿色发展</a:t>
            </a:r>
            <a:r>
              <a:rPr lang="en-US" altLang="zh-CN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从传统能源杰出代表到新能源领军人才，不变的是红色精神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41191" y="3370809"/>
            <a:ext cx="4435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3.当今中国新能源结构及发展时的中国特色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16203" y="4143135"/>
            <a:ext cx="440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4.</a:t>
            </a:r>
            <a:r>
              <a:rPr lang="zh-CN" altLang="en-US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我国现阶段新能源发展成果</a:t>
            </a:r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06812" y="570916"/>
            <a:ext cx="4558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节目内容</a:t>
            </a:r>
            <a:endParaRPr lang="zh-CN" altLang="en-US" sz="6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流程图: 过程 3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-1" y="4964905"/>
            <a:ext cx="12192001" cy="1893093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新闻联播背景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01" y="0"/>
            <a:ext cx="12192000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流程图: 过程 6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0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-6003" y="6480377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tx1"/>
              </a:gs>
              <a:gs pos="86000">
                <a:srgbClr val="72EBF5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904230"/>
            <a:ext cx="12185650" cy="575945"/>
          </a:xfrm>
          <a:prstGeom prst="rect">
            <a:avLst/>
          </a:prstGeom>
          <a:gradFill>
            <a:gsLst>
              <a:gs pos="0">
                <a:srgbClr val="72EBF5"/>
              </a:gs>
              <a:gs pos="69000">
                <a:srgbClr val="F2F2F2"/>
              </a:gs>
              <a:gs pos="30000">
                <a:srgbClr val="F2F2F2"/>
              </a:gs>
              <a:gs pos="100000">
                <a:srgbClr val="72EBF5">
                  <a:alpha val="100000"/>
                </a:srgbClr>
              </a:gs>
              <a:gs pos="91000">
                <a:srgbClr val="74F2F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梯形 17"/>
          <p:cNvSpPr/>
          <p:nvPr/>
        </p:nvSpPr>
        <p:spPr>
          <a:xfrm flipV="1">
            <a:off x="3846830" y="5904230"/>
            <a:ext cx="4486910" cy="575310"/>
          </a:xfrm>
          <a:prstGeom prst="trapezoid">
            <a:avLst/>
          </a:prstGeom>
          <a:gradFill>
            <a:gsLst>
              <a:gs pos="100000">
                <a:schemeClr val="accent1"/>
              </a:gs>
              <a:gs pos="76000">
                <a:schemeClr val="accent1"/>
              </a:gs>
              <a:gs pos="91000">
                <a:srgbClr val="F2F2F2"/>
              </a:gs>
              <a:gs pos="61000">
                <a:schemeClr val="accent1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967605" y="5904230"/>
            <a:ext cx="2256790" cy="58356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+mn-lt"/>
              </a:rPr>
              <a:t>新闻联播</a:t>
            </a:r>
          </a:p>
        </p:txBody>
      </p:sp>
      <p:sp>
        <p:nvSpPr>
          <p:cNvPr id="20" name="平行四边形 19"/>
          <p:cNvSpPr/>
          <p:nvPr/>
        </p:nvSpPr>
        <p:spPr>
          <a:xfrm>
            <a:off x="8083550" y="5904230"/>
            <a:ext cx="250190" cy="583565"/>
          </a:xfrm>
          <a:prstGeom prst="parallelogram">
            <a:avLst>
              <a:gd name="adj" fmla="val 54060"/>
            </a:avLst>
          </a:prstGeom>
          <a:gradFill>
            <a:gsLst>
              <a:gs pos="40000">
                <a:srgbClr val="FBFB11"/>
              </a:gs>
              <a:gs pos="66000">
                <a:srgbClr val="838309"/>
              </a:gs>
            </a:gsLst>
            <a:lin ang="1200000" scaled="0"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/>
        </p:nvSpPr>
        <p:spPr>
          <a:xfrm flipH="1">
            <a:off x="3846830" y="5903595"/>
            <a:ext cx="259715" cy="576580"/>
          </a:xfrm>
          <a:prstGeom prst="parallelogram">
            <a:avLst>
              <a:gd name="adj" fmla="val 54060"/>
            </a:avLst>
          </a:prstGeom>
          <a:gradFill>
            <a:gsLst>
              <a:gs pos="40000">
                <a:srgbClr val="FBFB11"/>
              </a:gs>
              <a:gs pos="66000">
                <a:srgbClr val="838309"/>
              </a:gs>
            </a:gsLst>
            <a:lin ang="1200000" scaled="0"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892935" y="5443855"/>
            <a:ext cx="142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饶</a:t>
            </a:r>
            <a:r>
              <a:rPr lang="en-US" altLang="zh-CN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 </a:t>
            </a:r>
            <a:r>
              <a:rPr lang="zh-CN" altLang="en-US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思</a:t>
            </a:r>
            <a:r>
              <a:rPr lang="en-US" altLang="zh-CN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 </a:t>
            </a:r>
            <a:r>
              <a:rPr lang="zh-CN" altLang="en-US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莹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384800" y="5443855"/>
            <a:ext cx="142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夏</a:t>
            </a:r>
            <a:r>
              <a:rPr lang="en-US" altLang="zh-CN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 </a:t>
            </a:r>
            <a:r>
              <a:rPr lang="zh-CN" altLang="en-US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国</a:t>
            </a:r>
            <a:r>
              <a:rPr lang="en-US" altLang="zh-CN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 </a:t>
            </a:r>
            <a:r>
              <a:rPr lang="zh-CN" altLang="en-US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876665" y="5443855"/>
            <a:ext cx="142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范</a:t>
            </a:r>
            <a:r>
              <a:rPr lang="en-US" altLang="zh-CN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 </a:t>
            </a:r>
            <a:r>
              <a:rPr lang="zh-CN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舒</a:t>
            </a:r>
            <a:r>
              <a:rPr lang="en-US" altLang="zh-CN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 </a:t>
            </a:r>
            <a:r>
              <a:rPr lang="zh-CN" sz="2400" b="1" dirty="0"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bg1"/>
                </a:solidFill>
                <a:ea typeface="+mn-lt"/>
                <a:sym typeface="+mn-ea"/>
              </a:rPr>
              <a:t>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19935" y="5904230"/>
            <a:ext cx="1702435" cy="418465"/>
          </a:xfrm>
          <a:prstGeom prst="rect">
            <a:avLst/>
          </a:prstGeom>
          <a:noFill/>
          <a:effectLst>
            <a:reflection blurRad="6350" stA="50000" endA="300" endPos="55000" dist="2921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能动天下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496935" y="5904230"/>
            <a:ext cx="1702435" cy="418465"/>
          </a:xfrm>
          <a:prstGeom prst="rect">
            <a:avLst/>
          </a:prstGeom>
          <a:noFill/>
          <a:effectLst>
            <a:reflection blurRad="6350" stA="50000" endA="300" endPos="55000" dist="292100" dir="5400000" sy="-100000" algn="bl" rotWithShape="0"/>
          </a:effectLst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2024.5.7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bldLvl="0" animBg="1"/>
      <p:bldP spid="19" grpId="1"/>
      <p:bldP spid="20" grpId="0" bldLvl="0" animBg="1"/>
      <p:bldP spid="20" grpId="1" animBg="1"/>
      <p:bldP spid="21" grpId="0" bldLvl="0" animBg="1"/>
      <p:bldP spid="21" grpId="1" animBg="1"/>
      <p:bldP spid="23" grpId="0"/>
      <p:bldP spid="23" grpId="1"/>
      <p:bldP spid="24" grpId="0"/>
      <p:bldP spid="24" grpId="1"/>
      <p:bldP spid="26" grpId="0"/>
      <p:bldP spid="26" grpId="1"/>
      <p:bldP spid="27" grpId="0" bldLvl="0" animBg="1"/>
      <p:bldP spid="27" grpId="1"/>
      <p:bldP spid="28" grpId="0" bldLvl="0" animBg="1"/>
      <p:bldP spid="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6625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5" y="0"/>
            <a:ext cx="12191365" cy="5696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流程图: 过程 1"/>
          <p:cNvSpPr/>
          <p:nvPr/>
        </p:nvSpPr>
        <p:spPr>
          <a:xfrm>
            <a:off x="2714625" y="5229860"/>
            <a:ext cx="1948180" cy="412115"/>
          </a:xfrm>
          <a:prstGeom prst="flowChartProcess">
            <a:avLst/>
          </a:prstGeom>
          <a:gradFill>
            <a:gsLst>
              <a:gs pos="0">
                <a:schemeClr val="accent1"/>
              </a:gs>
              <a:gs pos="90000">
                <a:srgbClr val="376FFF">
                  <a:alpha val="100000"/>
                </a:srgbClr>
              </a:gs>
              <a:gs pos="100000">
                <a:srgbClr val="376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b="1" kern="1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能源历程</a:t>
            </a:r>
            <a:endParaRPr lang="zh-CN" altLang="zh-CN" sz="2400" b="1" kern="1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华文中宋" panose="0201060004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流程图: 可选过程 14"/>
          <p:cNvSpPr/>
          <p:nvPr/>
        </p:nvSpPr>
        <p:spPr>
          <a:xfrm>
            <a:off x="1346199" y="2514600"/>
            <a:ext cx="2616200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1959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年发现大庆油田</a:t>
            </a:r>
          </a:p>
        </p:txBody>
      </p:sp>
      <p:sp>
        <p:nvSpPr>
          <p:cNvPr id="17" name="流程图: 可选过程 16"/>
          <p:cNvSpPr/>
          <p:nvPr/>
        </p:nvSpPr>
        <p:spPr>
          <a:xfrm>
            <a:off x="1346199" y="1245418"/>
            <a:ext cx="2616200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新中国成立初期自主勘探石油资源</a:t>
            </a:r>
          </a:p>
        </p:txBody>
      </p:sp>
      <p:sp>
        <p:nvSpPr>
          <p:cNvPr id="18" name="流程图: 可选过程 17"/>
          <p:cNvSpPr/>
          <p:nvPr/>
        </p:nvSpPr>
        <p:spPr>
          <a:xfrm>
            <a:off x="1346199" y="3783782"/>
            <a:ext cx="2616200" cy="87711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相继发现其他油田实现石油的自给自足</a:t>
            </a:r>
          </a:p>
        </p:txBody>
      </p:sp>
      <p:sp>
        <p:nvSpPr>
          <p:cNvPr id="19" name="流程图: 可选过程 18"/>
          <p:cNvSpPr/>
          <p:nvPr/>
        </p:nvSpPr>
        <p:spPr>
          <a:xfrm>
            <a:off x="5874382" y="1261239"/>
            <a:ext cx="4692017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习总书记强调：“绿色低碳发展，这是潮流趋势，顺势着昌。”</a:t>
            </a:r>
          </a:p>
        </p:txBody>
      </p:sp>
      <p:sp>
        <p:nvSpPr>
          <p:cNvPr id="21" name="流程图: 可选过程 20"/>
          <p:cNvSpPr/>
          <p:nvPr/>
        </p:nvSpPr>
        <p:spPr>
          <a:xfrm>
            <a:off x="5874381" y="2519729"/>
            <a:ext cx="4692017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十三五规划提出优化能源结构</a:t>
            </a:r>
          </a:p>
        </p:txBody>
      </p:sp>
      <p:sp>
        <p:nvSpPr>
          <p:cNvPr id="22" name="流程图: 可选过程 21"/>
          <p:cNvSpPr/>
          <p:nvPr/>
        </p:nvSpPr>
        <p:spPr>
          <a:xfrm>
            <a:off x="5883594" y="3792109"/>
            <a:ext cx="4692017" cy="736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十四五规划更加注重能源结构的深度调整</a:t>
            </a:r>
          </a:p>
        </p:txBody>
      </p:sp>
      <p:sp>
        <p:nvSpPr>
          <p:cNvPr id="5" name="矩形 4"/>
          <p:cNvSpPr/>
          <p:nvPr/>
        </p:nvSpPr>
        <p:spPr>
          <a:xfrm>
            <a:off x="2714625" y="5641975"/>
            <a:ext cx="8881745" cy="1022985"/>
          </a:xfrm>
          <a:prstGeom prst="rect">
            <a:avLst/>
          </a:prstGeom>
          <a:gradFill>
            <a:gsLst>
              <a:gs pos="0">
                <a:srgbClr val="F1F2F3"/>
              </a:gs>
              <a:gs pos="86000">
                <a:srgbClr val="F2F2F2"/>
              </a:gs>
              <a:gs pos="100000">
                <a:schemeClr val="bg1"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4800" b="1" dirty="0">
                <a:ln w="0"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中国开始推动能源结构的优化</a:t>
            </a:r>
          </a:p>
        </p:txBody>
      </p:sp>
      <p:pic>
        <p:nvPicPr>
          <p:cNvPr id="11" name="图片 10" descr="201925247-1-30064_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5100" y="5229860"/>
            <a:ext cx="2549525" cy="1437640"/>
          </a:xfrm>
          <a:prstGeom prst="rect">
            <a:avLst/>
          </a:prstGeom>
          <a:effectLst/>
        </p:spPr>
      </p:pic>
      <p:sp>
        <p:nvSpPr>
          <p:cNvPr id="3" name="流程图: 过程 2"/>
          <p:cNvSpPr/>
          <p:nvPr/>
        </p:nvSpPr>
        <p:spPr>
          <a:xfrm>
            <a:off x="12842240" y="5975604"/>
            <a:ext cx="215900" cy="545870"/>
          </a:xfrm>
          <a:prstGeom prst="flowChartProcess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过程 11"/>
          <p:cNvSpPr/>
          <p:nvPr>
            <p:custDataLst>
              <p:tags r:id="rId4"/>
            </p:custDataLst>
          </p:nvPr>
        </p:nvSpPr>
        <p:spPr>
          <a:xfrm>
            <a:off x="-2" y="0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4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/>
          <p:cNvSpPr/>
          <p:nvPr/>
        </p:nvSpPr>
        <p:spPr>
          <a:xfrm>
            <a:off x="0" y="5555615"/>
            <a:ext cx="12192000" cy="1302385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-1" y="2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23900" y="7151126"/>
            <a:ext cx="2168769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大庆油田</a:t>
            </a:r>
          </a:p>
        </p:txBody>
      </p:sp>
      <p:sp>
        <p:nvSpPr>
          <p:cNvPr id="9" name="矩形 8"/>
          <p:cNvSpPr/>
          <p:nvPr/>
        </p:nvSpPr>
        <p:spPr>
          <a:xfrm>
            <a:off x="2892669" y="7151126"/>
            <a:ext cx="91831" cy="380892"/>
          </a:xfrm>
          <a:prstGeom prst="rect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过程 9"/>
          <p:cNvSpPr/>
          <p:nvPr/>
        </p:nvSpPr>
        <p:spPr>
          <a:xfrm>
            <a:off x="723900" y="7532126"/>
            <a:ext cx="10105292" cy="592015"/>
          </a:xfrm>
          <a:prstGeom prst="flowChart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26905" y="7600813"/>
            <a:ext cx="909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新能源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绿水青山就是金山银山</a:t>
            </a:r>
          </a:p>
        </p:txBody>
      </p:sp>
      <p:sp>
        <p:nvSpPr>
          <p:cNvPr id="12" name="流程图: 过程 11"/>
          <p:cNvSpPr/>
          <p:nvPr/>
        </p:nvSpPr>
        <p:spPr>
          <a:xfrm>
            <a:off x="10641623" y="7532018"/>
            <a:ext cx="187569" cy="592015"/>
          </a:xfrm>
          <a:prstGeom prst="flowChartProcess">
            <a:avLst/>
          </a:prstGeom>
          <a:solidFill>
            <a:srgbClr val="72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WeChat_2024042121211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192001" y="535782"/>
            <a:ext cx="12192001" cy="5069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88 0.00555 L 1 -0.0055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44" y="-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 " pathEditMode="relative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 " pathEditMode="relative" ptsTypes="AA">
                                      <p:cBhvr>
                                        <p:cTn id="1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 " pathEditMode="relative" ptsTypes="AA"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 " pathEditMode="relative" ptsTypes="AA">
                                      <p:cBhvr>
                                        <p:cTn id="1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 " pathEditMode="relative" ptsTypes="AA">
                                      <p:cBhvr>
                                        <p:cTn id="1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7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沙漠背景 的图像结果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676"/>
            <a:ext cx="12192000" cy="768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3"/>
          <a:stretch>
            <a:fillRect/>
          </a:stretch>
        </p:blipFill>
        <p:spPr>
          <a:xfrm>
            <a:off x="0" y="5461866"/>
            <a:ext cx="12192000" cy="1450928"/>
          </a:xfrm>
          <a:prstGeom prst="rect">
            <a:avLst/>
          </a:prstGeom>
        </p:spPr>
      </p:pic>
      <p:sp>
        <p:nvSpPr>
          <p:cNvPr id="4" name="流程图: 过程 3"/>
          <p:cNvSpPr/>
          <p:nvPr/>
        </p:nvSpPr>
        <p:spPr>
          <a:xfrm>
            <a:off x="579120" y="5475527"/>
            <a:ext cx="2438400" cy="6731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能源历程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79120" y="5472151"/>
            <a:ext cx="10740390" cy="1069634"/>
            <a:chOff x="736600" y="5410541"/>
            <a:chExt cx="10740390" cy="1069634"/>
          </a:xfrm>
        </p:grpSpPr>
        <p:sp>
          <p:nvSpPr>
            <p:cNvPr id="9" name="流程图: 过程 8"/>
            <p:cNvSpPr/>
            <p:nvPr/>
          </p:nvSpPr>
          <p:spPr>
            <a:xfrm>
              <a:off x="3175000" y="5413917"/>
              <a:ext cx="215900" cy="673100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36600" y="5410541"/>
              <a:ext cx="10740390" cy="1069634"/>
              <a:chOff x="736600" y="5410541"/>
              <a:chExt cx="10740390" cy="1069634"/>
            </a:xfrm>
          </p:grpSpPr>
          <p:sp>
            <p:nvSpPr>
              <p:cNvPr id="16" name="流程图: 过程 15"/>
              <p:cNvSpPr/>
              <p:nvPr/>
            </p:nvSpPr>
            <p:spPr>
              <a:xfrm>
                <a:off x="736600" y="5413917"/>
                <a:ext cx="2438400" cy="6731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能源历程</a:t>
                </a:r>
              </a:p>
            </p:txBody>
          </p:sp>
          <p:sp>
            <p:nvSpPr>
              <p:cNvPr id="17" name="流程图: 过程 16"/>
              <p:cNvSpPr/>
              <p:nvPr/>
            </p:nvSpPr>
            <p:spPr>
              <a:xfrm>
                <a:off x="9480884" y="5410541"/>
                <a:ext cx="215900" cy="796384"/>
              </a:xfrm>
              <a:prstGeom prst="flowChartProcess">
                <a:avLst/>
              </a:prstGeom>
              <a:solidFill>
                <a:srgbClr val="72E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流程图: 过程 17"/>
              <p:cNvSpPr/>
              <p:nvPr/>
            </p:nvSpPr>
            <p:spPr>
              <a:xfrm>
                <a:off x="736600" y="6087110"/>
                <a:ext cx="10740390" cy="393065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4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lang="zh-CN" altLang="en-US" sz="20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北京时间 </a:t>
                </a:r>
                <a:r>
                  <a:rPr lang="en-US" altLang="zh-CN" sz="20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7</a:t>
                </a:r>
                <a:r>
                  <a:rPr lang="zh-CN" altLang="en-US" sz="20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：</a:t>
                </a:r>
                <a:r>
                  <a:rPr lang="en-US" altLang="zh-CN" sz="20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00</a:t>
                </a:r>
                <a:r>
                  <a:rPr lang="zh-CN" altLang="en-US" sz="20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 </a:t>
                </a:r>
              </a:p>
            </p:txBody>
          </p:sp>
          <p:sp>
            <p:nvSpPr>
              <p:cNvPr id="19" name="流程图: 过程 18"/>
              <p:cNvSpPr/>
              <p:nvPr/>
            </p:nvSpPr>
            <p:spPr>
              <a:xfrm>
                <a:off x="3390900" y="5413916"/>
                <a:ext cx="4249420" cy="669725"/>
              </a:xfrm>
              <a:prstGeom prst="flowChartProcess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600" dirty="0">
                    <a:solidFill>
                      <a:schemeClr val="accent1">
                        <a:lumMod val="5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像抓石油产量一样抓新能源</a:t>
                </a:r>
              </a:p>
            </p:txBody>
          </p:sp>
          <p:sp>
            <p:nvSpPr>
              <p:cNvPr id="20" name="流程图: 过程 19"/>
              <p:cNvSpPr/>
              <p:nvPr/>
            </p:nvSpPr>
            <p:spPr>
              <a:xfrm>
                <a:off x="8185484" y="5410541"/>
                <a:ext cx="1295400" cy="6731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直播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697085" y="5410835"/>
                <a:ext cx="1779270" cy="6731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accent1">
                        <a:lumMod val="5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DJ204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41988" y="1078926"/>
            <a:ext cx="11034367" cy="4018993"/>
            <a:chOff x="441988" y="535781"/>
            <a:chExt cx="11034367" cy="4018993"/>
          </a:xfrm>
        </p:grpSpPr>
        <p:grpSp>
          <p:nvGrpSpPr>
            <p:cNvPr id="3" name="组合 2"/>
            <p:cNvGrpSpPr/>
            <p:nvPr/>
          </p:nvGrpSpPr>
          <p:grpSpPr>
            <a:xfrm>
              <a:off x="5949315" y="535781"/>
              <a:ext cx="5527040" cy="4018993"/>
              <a:chOff x="5949315" y="535781"/>
              <a:chExt cx="5527040" cy="4018993"/>
            </a:xfrm>
          </p:grpSpPr>
          <p:pic>
            <p:nvPicPr>
              <p:cNvPr id="6" name="图片 5" descr="屏幕截图 2024-04-21 21394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0"/>
              <a:srcRect b="4912"/>
              <a:stretch>
                <a:fillRect/>
              </a:stretch>
            </p:blipFill>
            <p:spPr>
              <a:xfrm>
                <a:off x="5949315" y="535781"/>
                <a:ext cx="5527040" cy="3120889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685158" y="3846888"/>
                <a:ext cx="270383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吞风吐电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41988" y="535782"/>
              <a:ext cx="7040852" cy="4006092"/>
              <a:chOff x="441988" y="535782"/>
              <a:chExt cx="7040852" cy="4006092"/>
            </a:xfrm>
          </p:grpSpPr>
          <p:sp>
            <p:nvSpPr>
              <p:cNvPr id="10" name="文本框 9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955800" y="3833988"/>
                <a:ext cx="5527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追光逐电</a:t>
                </a:r>
              </a:p>
            </p:txBody>
          </p:sp>
          <p:pic>
            <p:nvPicPr>
              <p:cNvPr id="14" name="图片 13" descr="屏幕截图 2024-04-21 21373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441988" y="535782"/>
                <a:ext cx="4970780" cy="3086100"/>
              </a:xfrm>
              <a:prstGeom prst="rect">
                <a:avLst/>
              </a:prstGeom>
            </p:spPr>
          </p:pic>
        </p:grpSp>
      </p:grpSp>
      <p:sp>
        <p:nvSpPr>
          <p:cNvPr id="22" name="流程图: 过程 21"/>
          <p:cNvSpPr/>
          <p:nvPr>
            <p:custDataLst>
              <p:tags r:id="rId2"/>
            </p:custDataLst>
          </p:nvPr>
        </p:nvSpPr>
        <p:spPr>
          <a:xfrm>
            <a:off x="-2" y="0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4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奋斗百年路 大庆油田：奏响当好标杆旗帜时代强音 - 中国日报网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36478"/>
            <a:ext cx="12192000" cy="764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3"/>
          <a:stretch>
            <a:fillRect/>
          </a:stretch>
        </p:blipFill>
        <p:spPr>
          <a:xfrm>
            <a:off x="0" y="5461866"/>
            <a:ext cx="12192000" cy="14509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9096" y="857603"/>
            <a:ext cx="10951722" cy="1427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新能源业务发展与地方产业政策高度契合，我们正加快构建多能互补、绿色发展新格局。</a:t>
            </a:r>
          </a:p>
          <a:p>
            <a:endParaRPr lang="en-US" altLang="zh-CN" sz="3600" dirty="0">
              <a:solidFill>
                <a:srgbClr val="72EBF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大庆油田新能源事业部有关负责人马晓红</a:t>
            </a:r>
            <a:endParaRPr lang="zh-CN" altLang="en-US" sz="3600" dirty="0">
              <a:solidFill>
                <a:srgbClr val="72EBF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流程图: 过程 3"/>
          <p:cNvSpPr/>
          <p:nvPr/>
        </p:nvSpPr>
        <p:spPr>
          <a:xfrm>
            <a:off x="579120" y="5475527"/>
            <a:ext cx="2438400" cy="67310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rgbClr val="74F2F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能源历程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79120" y="5472151"/>
            <a:ext cx="10740390" cy="1069634"/>
            <a:chOff x="736600" y="5410541"/>
            <a:chExt cx="10740390" cy="1069634"/>
          </a:xfrm>
        </p:grpSpPr>
        <p:sp>
          <p:nvSpPr>
            <p:cNvPr id="9" name="流程图: 过程 8"/>
            <p:cNvSpPr/>
            <p:nvPr/>
          </p:nvSpPr>
          <p:spPr>
            <a:xfrm>
              <a:off x="3175000" y="5413917"/>
              <a:ext cx="215900" cy="673100"/>
            </a:xfrm>
            <a:prstGeom prst="flowChartProcess">
              <a:avLst/>
            </a:prstGeom>
            <a:solidFill>
              <a:srgbClr val="72E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36600" y="5410541"/>
              <a:ext cx="10740390" cy="1069634"/>
              <a:chOff x="736600" y="5410541"/>
              <a:chExt cx="10740390" cy="1069634"/>
            </a:xfrm>
          </p:grpSpPr>
          <p:sp>
            <p:nvSpPr>
              <p:cNvPr id="16" name="流程图: 过程 15"/>
              <p:cNvSpPr/>
              <p:nvPr/>
            </p:nvSpPr>
            <p:spPr>
              <a:xfrm>
                <a:off x="736600" y="5413917"/>
                <a:ext cx="2438400" cy="6731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能源历程</a:t>
                </a:r>
              </a:p>
            </p:txBody>
          </p:sp>
          <p:sp>
            <p:nvSpPr>
              <p:cNvPr id="17" name="流程图: 过程 16"/>
              <p:cNvSpPr/>
              <p:nvPr/>
            </p:nvSpPr>
            <p:spPr>
              <a:xfrm>
                <a:off x="9480884" y="5410541"/>
                <a:ext cx="215900" cy="796384"/>
              </a:xfrm>
              <a:prstGeom prst="flowChartProcess">
                <a:avLst/>
              </a:prstGeom>
              <a:solidFill>
                <a:srgbClr val="72E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流程图: 过程 17"/>
              <p:cNvSpPr/>
              <p:nvPr/>
            </p:nvSpPr>
            <p:spPr>
              <a:xfrm>
                <a:off x="736600" y="6087110"/>
                <a:ext cx="10740390" cy="393065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4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lang="zh-CN" altLang="en-US" sz="20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北京时间 </a:t>
                </a:r>
                <a:r>
                  <a:rPr lang="en-US" altLang="zh-CN" sz="20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7</a:t>
                </a:r>
                <a:r>
                  <a:rPr lang="zh-CN" altLang="en-US" sz="20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：</a:t>
                </a:r>
                <a:r>
                  <a:rPr lang="en-US" altLang="zh-CN" sz="20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00</a:t>
                </a:r>
                <a:r>
                  <a:rPr lang="zh-CN" altLang="en-US" sz="2000" dirty="0">
                    <a:solidFill>
                      <a:srgbClr val="74F2F8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 </a:t>
                </a:r>
              </a:p>
            </p:txBody>
          </p:sp>
          <p:sp>
            <p:nvSpPr>
              <p:cNvPr id="19" name="流程图: 过程 18"/>
              <p:cNvSpPr/>
              <p:nvPr/>
            </p:nvSpPr>
            <p:spPr>
              <a:xfrm>
                <a:off x="3390900" y="5413916"/>
                <a:ext cx="4249420" cy="669725"/>
              </a:xfrm>
              <a:prstGeom prst="flowChartProcess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600" dirty="0">
                    <a:solidFill>
                      <a:schemeClr val="accent1">
                        <a:lumMod val="5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像抓石油产量一样抓新能源</a:t>
                </a:r>
              </a:p>
            </p:txBody>
          </p:sp>
          <p:sp>
            <p:nvSpPr>
              <p:cNvPr id="20" name="流程图: 过程 19"/>
              <p:cNvSpPr/>
              <p:nvPr/>
            </p:nvSpPr>
            <p:spPr>
              <a:xfrm>
                <a:off x="8185484" y="5410541"/>
                <a:ext cx="1295400" cy="6731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直播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697085" y="5410835"/>
                <a:ext cx="1779270" cy="6731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accent1">
                        <a:lumMod val="5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DJ204</a:t>
                </a:r>
              </a:p>
            </p:txBody>
          </p:sp>
        </p:grpSp>
      </p:grpSp>
      <p:sp>
        <p:nvSpPr>
          <p:cNvPr id="41" name="流程图: 过程 40"/>
          <p:cNvSpPr/>
          <p:nvPr>
            <p:custDataLst>
              <p:tags r:id="rId1"/>
            </p:custDataLst>
          </p:nvPr>
        </p:nvSpPr>
        <p:spPr>
          <a:xfrm>
            <a:off x="-2" y="0"/>
            <a:ext cx="12192002" cy="53578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4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dbe30f9-b155-4e0c-992f-ef66d2c25888"/>
  <p:tag name="COMMONDATA" val="eyJoZGlkIjoiMWExMjYzZTNkZWM1YjE4YjdlNzYyYWQ0ZmM0ZWRjO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3.0"/>
  <p:tag name="KSO_WM_BEAUTIFY_FLAG" val="#wm#"/>
  <p:tag name="KSO_WM_UNIT_ID" val="_2**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3.0"/>
  <p:tag name="KSO_WM_BEAUTIFY_FLAG" val="#wm#"/>
  <p:tag name="KSO_WM_UNIT_ID" val="_2**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3.0"/>
  <p:tag name="KSO_WM_BEAUTIFY_FLAG" val="#wm#"/>
  <p:tag name="KSO_WM_UNIT_ID" val="_2**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3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3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3.53425196850395,&quot;left&quot;:58,&quot;top&quot;:345.2,&quot;width&quot;:798.1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3.53425196850395,&quot;left&quot;:58,&quot;top&quot;:345.2,&quot;width&quot;:798.1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3.53425196850395,&quot;left&quot;:58,&quot;top&quot;:345.2,&quot;width&quot;:798.1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3.53425196850395,&quot;left&quot;:58,&quot;top&quot;:345.2,&quot;width&quot;:798.1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3.53425196850395,&quot;left&quot;:58,&quot;top&quot;:345.2,&quot;width&quot;:798.1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3.53425196850395,&quot;left&quot;:58,&quot;top&quot;:345.2,&quot;width&quot;:798.1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3.53425196850395,&quot;left&quot;:58,&quot;top&quot;:345.2,&quot;width&quot;:798.1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3.53425196850395,&quot;left&quot;:58,&quot;top&quot;:345.2,&quot;width&quot;:798.1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234"/>
  <p:tag name="KSO_WM_SPECIAL_SOURCE" val="bdnull"/>
  <p:tag name="KSO_WM_TEMPLATE_SUBCATEGORY" val="0"/>
  <p:tag name="KSO_WM_TEMPLATE_MASTER_TYPE" val="0"/>
  <p:tag name="KSO_WM_TEMPLATE_COLOR_TYPE" val="0"/>
  <p:tag name="KSO_WM_TAG_VERSION" val="3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376FFF"/>
      </a:accent1>
      <a:accent2>
        <a:srgbClr val="17D594"/>
      </a:accent2>
      <a:accent3>
        <a:srgbClr val="FFC000"/>
      </a:accent3>
      <a:accent4>
        <a:srgbClr val="FF7429"/>
      </a:accent4>
      <a:accent5>
        <a:srgbClr val="F84949"/>
      </a:accent5>
      <a:accent6>
        <a:srgbClr val="8830FE"/>
      </a:accent6>
      <a:hlink>
        <a:srgbClr val="304FFE"/>
      </a:hlink>
      <a:folHlink>
        <a:srgbClr val="492067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808</Words>
  <Application>Microsoft Office PowerPoint</Application>
  <PresentationFormat>宽屏</PresentationFormat>
  <Paragraphs>145</Paragraphs>
  <Slides>24</Slides>
  <Notes>4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等线 Light</vt:lpstr>
      <vt:lpstr>华文中宋</vt:lpstr>
      <vt:lpstr>微软雅黑</vt:lpstr>
      <vt:lpstr>Arial</vt:lpstr>
      <vt:lpstr>Calibri</vt:lpstr>
      <vt:lpstr>Wingdings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思莹 饶</dc:creator>
  <cp:lastModifiedBy>思莹 饶</cp:lastModifiedBy>
  <cp:revision>30</cp:revision>
  <dcterms:created xsi:type="dcterms:W3CDTF">2024-04-13T15:07:00Z</dcterms:created>
  <dcterms:modified xsi:type="dcterms:W3CDTF">2024-05-07T05:34:25Z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EC4840A23C48443D8D0813C7F57AA8D8_12</vt:lpwstr>
  </property>
  <property fmtid="{D5CDD505-2E9C-101B-9397-08002B2CF9AE}" pid="3" name="KSOProductBuildVer">
    <vt:lpwstr>2052-11.1.0.15309</vt:lpwstr>
  </property>
</Properties>
</file>